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266" r:id="rId3"/>
    <p:sldId id="265" r:id="rId4"/>
    <p:sldId id="296" r:id="rId5"/>
    <p:sldId id="257" r:id="rId6"/>
    <p:sldId id="275" r:id="rId7"/>
    <p:sldId id="293" r:id="rId8"/>
    <p:sldId id="294" r:id="rId9"/>
    <p:sldId id="276" r:id="rId10"/>
    <p:sldId id="277" r:id="rId11"/>
    <p:sldId id="278" r:id="rId12"/>
    <p:sldId id="279" r:id="rId13"/>
    <p:sldId id="280" r:id="rId14"/>
    <p:sldId id="336" r:id="rId15"/>
    <p:sldId id="337" r:id="rId16"/>
    <p:sldId id="304" r:id="rId17"/>
    <p:sldId id="339" r:id="rId18"/>
    <p:sldId id="338" r:id="rId19"/>
    <p:sldId id="340" r:id="rId20"/>
    <p:sldId id="295" r:id="rId21"/>
    <p:sldId id="284" r:id="rId22"/>
    <p:sldId id="309" r:id="rId23"/>
    <p:sldId id="311" r:id="rId24"/>
    <p:sldId id="312" r:id="rId25"/>
    <p:sldId id="313" r:id="rId26"/>
    <p:sldId id="334" r:id="rId27"/>
    <p:sldId id="335" r:id="rId28"/>
    <p:sldId id="302" r:id="rId29"/>
    <p:sldId id="303" r:id="rId30"/>
    <p:sldId id="305" r:id="rId31"/>
    <p:sldId id="307" r:id="rId32"/>
    <p:sldId id="308" r:id="rId33"/>
    <p:sldId id="314" r:id="rId34"/>
    <p:sldId id="317" r:id="rId35"/>
    <p:sldId id="319" r:id="rId36"/>
    <p:sldId id="321" r:id="rId37"/>
    <p:sldId id="322" r:id="rId38"/>
    <p:sldId id="323" r:id="rId39"/>
    <p:sldId id="324" r:id="rId40"/>
    <p:sldId id="327" r:id="rId41"/>
    <p:sldId id="328" r:id="rId42"/>
    <p:sldId id="330" r:id="rId43"/>
    <p:sldId id="332" r:id="rId44"/>
    <p:sldId id="333" r:id="rId45"/>
    <p:sldId id="260" r:id="rId46"/>
    <p:sldId id="261" r:id="rId47"/>
    <p:sldId id="297" r:id="rId48"/>
    <p:sldId id="298" r:id="rId49"/>
    <p:sldId id="270" r:id="rId50"/>
    <p:sldId id="268"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5366" autoAdjust="0"/>
  </p:normalViewPr>
  <p:slideViewPr>
    <p:cSldViewPr snapToGrid="0" snapToObjects="1">
      <p:cViewPr>
        <p:scale>
          <a:sx n="100" d="100"/>
          <a:sy n="100" d="100"/>
        </p:scale>
        <p:origin x="-1944" y="-78"/>
      </p:cViewPr>
      <p:guideLst>
        <p:guide orient="horz" pos="2160"/>
        <p:guide pos="2880"/>
      </p:guideLst>
    </p:cSldViewPr>
  </p:slideViewPr>
  <p:notesTextViewPr>
    <p:cViewPr>
      <p:scale>
        <a:sx n="100" d="100"/>
        <a:sy n="100" d="100"/>
      </p:scale>
      <p:origin x="0" y="88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F2DCE2-14E0-4D98-B805-52B7A7CB21B7}" type="datetimeFigureOut">
              <a:rPr lang="en-US" smtClean="0"/>
              <a:t>11/16/2012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E5B25-A009-4D7F-A7ED-F181D2F93DF9}" type="slidenum">
              <a:rPr lang="en-US" smtClean="0"/>
              <a:t>‹#›</a:t>
            </a:fld>
            <a:endParaRPr lang="en-US" dirty="0"/>
          </a:p>
        </p:txBody>
      </p:sp>
    </p:spTree>
    <p:extLst>
      <p:ext uri="{BB962C8B-B14F-4D97-AF65-F5344CB8AC3E}">
        <p14:creationId xmlns:p14="http://schemas.microsoft.com/office/powerpoint/2010/main" val="335795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first session of your training in</a:t>
            </a:r>
            <a:r>
              <a:rPr lang="en-US" baseline="0" dirty="0" smtClean="0"/>
              <a:t> SDP__ - today, we will be covering all of the logistics and starting knowledge you will need to kick off your training in the course.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1</a:t>
            </a:fld>
            <a:endParaRPr lang="en-US" dirty="0"/>
          </a:p>
        </p:txBody>
      </p:sp>
    </p:spTree>
    <p:extLst>
      <p:ext uri="{BB962C8B-B14F-4D97-AF65-F5344CB8AC3E}">
        <p14:creationId xmlns:p14="http://schemas.microsoft.com/office/powerpoint/2010/main" val="269628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through the screen</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10</a:t>
            </a:fld>
            <a:endParaRPr lang="en-US" dirty="0"/>
          </a:p>
        </p:txBody>
      </p:sp>
    </p:spTree>
    <p:extLst>
      <p:ext uri="{BB962C8B-B14F-4D97-AF65-F5344CB8AC3E}">
        <p14:creationId xmlns:p14="http://schemas.microsoft.com/office/powerpoint/2010/main" val="64444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through the screen</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11</a:t>
            </a:fld>
            <a:endParaRPr lang="en-US" dirty="0"/>
          </a:p>
        </p:txBody>
      </p:sp>
    </p:spTree>
    <p:extLst>
      <p:ext uri="{BB962C8B-B14F-4D97-AF65-F5344CB8AC3E}">
        <p14:creationId xmlns:p14="http://schemas.microsoft.com/office/powerpoint/2010/main" val="3711235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Talk through the screen</a:t>
            </a:r>
          </a:p>
          <a:p>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12</a:t>
            </a:fld>
            <a:endParaRPr lang="en-US" dirty="0"/>
          </a:p>
        </p:txBody>
      </p:sp>
    </p:spTree>
    <p:extLst>
      <p:ext uri="{BB962C8B-B14F-4D97-AF65-F5344CB8AC3E}">
        <p14:creationId xmlns:p14="http://schemas.microsoft.com/office/powerpoint/2010/main" val="377232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**Talk through the screen</a:t>
            </a:r>
          </a:p>
          <a:p>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13</a:t>
            </a:fld>
            <a:endParaRPr lang="en-US" dirty="0"/>
          </a:p>
        </p:txBody>
      </p:sp>
    </p:spTree>
    <p:extLst>
      <p:ext uri="{BB962C8B-B14F-4D97-AF65-F5344CB8AC3E}">
        <p14:creationId xmlns:p14="http://schemas.microsoft.com/office/powerpoint/2010/main" val="1938734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a:t>
            </a:r>
            <a:r>
              <a:rPr lang="en-US" baseline="0" dirty="0" smtClean="0"/>
              <a:t> the purpose of the syllabus and the instructor training workbook. </a:t>
            </a:r>
          </a:p>
          <a:p>
            <a:r>
              <a:rPr lang="en-US" baseline="0" dirty="0" smtClean="0"/>
              <a:t>Point out where it is on the home page of the course.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14</a:t>
            </a:fld>
            <a:endParaRPr lang="en-US" dirty="0"/>
          </a:p>
        </p:txBody>
      </p:sp>
    </p:spTree>
    <p:extLst>
      <p:ext uri="{BB962C8B-B14F-4D97-AF65-F5344CB8AC3E}">
        <p14:creationId xmlns:p14="http://schemas.microsoft.com/office/powerpoint/2010/main" val="2207844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Instructor Training Syllabus</a:t>
            </a:r>
          </a:p>
          <a:p>
            <a:r>
              <a:rPr lang="en-US" sz="1200" kern="1200" dirty="0" smtClean="0">
                <a:solidFill>
                  <a:schemeClr val="tx1"/>
                </a:solidFill>
                <a:effectLst/>
                <a:latin typeface="+mn-lt"/>
                <a:ea typeface="+mn-ea"/>
                <a:cs typeface="+mn-cs"/>
              </a:rPr>
              <a:t>- Discuss what each</a:t>
            </a:r>
            <a:r>
              <a:rPr lang="en-US" sz="1200" kern="1200" baseline="0" dirty="0" smtClean="0">
                <a:solidFill>
                  <a:schemeClr val="tx1"/>
                </a:solidFill>
                <a:effectLst/>
                <a:latin typeface="+mn-lt"/>
                <a:ea typeface="+mn-ea"/>
                <a:cs typeface="+mn-cs"/>
              </a:rPr>
              <a:t> of these items are briefly in general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Course Overview</a:t>
            </a:r>
          </a:p>
          <a:p>
            <a:r>
              <a:rPr lang="en-US" sz="1200" kern="1200" dirty="0" smtClean="0">
                <a:solidFill>
                  <a:schemeClr val="tx1"/>
                </a:solidFill>
                <a:effectLst/>
                <a:latin typeface="+mn-lt"/>
                <a:ea typeface="+mn-ea"/>
                <a:cs typeface="+mn-cs"/>
              </a:rPr>
              <a:t>Learning Outcomes</a:t>
            </a:r>
          </a:p>
          <a:p>
            <a:r>
              <a:rPr lang="en-US" sz="1200" kern="1200" dirty="0" smtClean="0">
                <a:solidFill>
                  <a:schemeClr val="tx1"/>
                </a:solidFill>
                <a:effectLst/>
                <a:latin typeface="+mn-lt"/>
                <a:ea typeface="+mn-ea"/>
                <a:cs typeface="+mn-cs"/>
              </a:rPr>
              <a:t>Textbooks (from Prerequisites)</a:t>
            </a:r>
          </a:p>
          <a:p>
            <a:r>
              <a:rPr lang="en-US" sz="1200" kern="1200" dirty="0" smtClean="0">
                <a:solidFill>
                  <a:schemeClr val="tx1"/>
                </a:solidFill>
                <a:effectLst/>
                <a:latin typeface="+mn-lt"/>
                <a:ea typeface="+mn-ea"/>
                <a:cs typeface="+mn-cs"/>
              </a:rPr>
              <a:t>Class Format and Setup</a:t>
            </a:r>
          </a:p>
          <a:p>
            <a:r>
              <a:rPr lang="en-US" sz="1200" kern="1200" dirty="0" smtClean="0">
                <a:solidFill>
                  <a:schemeClr val="tx1"/>
                </a:solidFill>
                <a:effectLst/>
                <a:latin typeface="+mn-lt"/>
                <a:ea typeface="+mn-ea"/>
                <a:cs typeface="+mn-cs"/>
              </a:rPr>
              <a:t>SME Sessions</a:t>
            </a:r>
          </a:p>
          <a:p>
            <a:r>
              <a:rPr lang="en-US" sz="1200" kern="1200" dirty="0" smtClean="0">
                <a:solidFill>
                  <a:schemeClr val="tx1"/>
                </a:solidFill>
                <a:effectLst/>
                <a:latin typeface="+mn-lt"/>
                <a:ea typeface="+mn-ea"/>
                <a:cs typeface="+mn-cs"/>
              </a:rPr>
              <a:t>Course Materials and Activities</a:t>
            </a:r>
          </a:p>
          <a:p>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15</a:t>
            </a:fld>
            <a:endParaRPr lang="en-US" dirty="0"/>
          </a:p>
        </p:txBody>
      </p:sp>
    </p:spTree>
    <p:extLst>
      <p:ext uri="{BB962C8B-B14F-4D97-AF65-F5344CB8AC3E}">
        <p14:creationId xmlns:p14="http://schemas.microsoft.com/office/powerpoint/2010/main" val="404346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certified to teach SDP06:</a:t>
            </a:r>
          </a:p>
          <a:p>
            <a:pPr lvl="1"/>
            <a:r>
              <a:rPr lang="en-US" dirty="0" smtClean="0"/>
              <a:t>Pass a certification exam </a:t>
            </a:r>
          </a:p>
          <a:p>
            <a:pPr marL="457200" lvl="1" indent="0">
              <a:buNone/>
            </a:pPr>
            <a:endParaRPr lang="en-US" dirty="0" smtClean="0"/>
          </a:p>
          <a:p>
            <a:r>
              <a:rPr lang="en-US" dirty="0" smtClean="0"/>
              <a:t>To complete:</a:t>
            </a:r>
          </a:p>
          <a:p>
            <a:pPr lvl="1"/>
            <a:r>
              <a:rPr lang="en-US" dirty="0" smtClean="0"/>
              <a:t>When reviewing course materials, be sure to complete the assignments and activities outlined in the SDP06 Instructor Training Workbook.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16</a:t>
            </a:fld>
            <a:endParaRPr lang="en-US" dirty="0"/>
          </a:p>
        </p:txBody>
      </p:sp>
    </p:spTree>
    <p:extLst>
      <p:ext uri="{BB962C8B-B14F-4D97-AF65-F5344CB8AC3E}">
        <p14:creationId xmlns:p14="http://schemas.microsoft.com/office/powerpoint/2010/main" val="1566994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role of the SME</a:t>
            </a:r>
          </a:p>
          <a:p>
            <a:r>
              <a:rPr lang="en-US" dirty="0" smtClean="0"/>
              <a:t>What do they know?</a:t>
            </a:r>
          </a:p>
          <a:p>
            <a:r>
              <a:rPr lang="en-US" dirty="0" smtClean="0"/>
              <a:t>Introduce (or reintroduce) PM</a:t>
            </a:r>
            <a:r>
              <a:rPr lang="en-US" baseline="0" dirty="0" smtClean="0"/>
              <a:t> if they are on the call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17</a:t>
            </a:fld>
            <a:endParaRPr lang="en-US" dirty="0"/>
          </a:p>
        </p:txBody>
      </p:sp>
    </p:spTree>
    <p:extLst>
      <p:ext uri="{BB962C8B-B14F-4D97-AF65-F5344CB8AC3E}">
        <p14:creationId xmlns:p14="http://schemas.microsoft.com/office/powerpoint/2010/main" val="3268075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The workbook will guide you through the specific individual review assignments that are part of the SDP06 Instructor Training program.  The workbook contains two parts:</a:t>
            </a:r>
          </a:p>
          <a:p>
            <a:pPr lvl="0"/>
            <a:r>
              <a:rPr lang="en-US" dirty="0" smtClean="0"/>
              <a:t>The first part covers the assignments and activities for the course-level documents and grading, as well as Project 01 through Project 03.  </a:t>
            </a:r>
          </a:p>
          <a:p>
            <a:pPr lvl="0"/>
            <a:r>
              <a:rPr lang="en-US" dirty="0" smtClean="0"/>
              <a:t>The second part, which covers the assignments and activities for Project 04 through Project 06, will be made available on the LMS, when you are approximately halfway through your review process. You will be able to access associated project materials at that time as well.</a:t>
            </a:r>
          </a:p>
          <a:p>
            <a:endParaRPr lang="en-US" dirty="0" smtClean="0"/>
          </a:p>
          <a:p>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Instructor Training Workbook Part 01</a:t>
            </a:r>
          </a:p>
          <a:p>
            <a:r>
              <a:rPr lang="en-US" sz="1200" kern="1200" dirty="0" smtClean="0">
                <a:solidFill>
                  <a:schemeClr val="tx1"/>
                </a:solidFill>
                <a:effectLst/>
                <a:latin typeface="+mn-lt"/>
                <a:ea typeface="+mn-ea"/>
                <a:cs typeface="+mn-cs"/>
              </a:rPr>
              <a:t>Overview</a:t>
            </a:r>
          </a:p>
          <a:p>
            <a:r>
              <a:rPr lang="en-US" sz="1200" kern="1200" dirty="0" smtClean="0">
                <a:solidFill>
                  <a:schemeClr val="tx1"/>
                </a:solidFill>
                <a:effectLst/>
                <a:latin typeface="+mn-lt"/>
                <a:ea typeface="+mn-ea"/>
                <a:cs typeface="+mn-cs"/>
              </a:rPr>
              <a:t>Part 01 – now</a:t>
            </a:r>
          </a:p>
          <a:p>
            <a:r>
              <a:rPr lang="en-US" sz="1200" kern="1200" dirty="0" smtClean="0">
                <a:solidFill>
                  <a:schemeClr val="tx1"/>
                </a:solidFill>
                <a:effectLst/>
                <a:latin typeface="+mn-lt"/>
                <a:ea typeface="+mn-ea"/>
                <a:cs typeface="+mn-cs"/>
              </a:rPr>
              <a:t>Part 02 – materials available later this month/ first December (announcement communication to be sent)</a:t>
            </a:r>
          </a:p>
          <a:p>
            <a:r>
              <a:rPr lang="en-US" sz="1200" kern="1200" dirty="0" smtClean="0">
                <a:solidFill>
                  <a:schemeClr val="tx1"/>
                </a:solidFill>
                <a:effectLst/>
                <a:latin typeface="+mn-lt"/>
                <a:ea typeface="+mn-ea"/>
                <a:cs typeface="+mn-cs"/>
              </a:rPr>
              <a:t>Includes Part 02 materials made viewable on LMS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 02 Instructor Training Workbook</a:t>
            </a:r>
          </a:p>
          <a:p>
            <a:r>
              <a:rPr lang="en-US" sz="1200" kern="1200" dirty="0" smtClean="0">
                <a:solidFill>
                  <a:schemeClr val="tx1"/>
                </a:solidFill>
                <a:effectLst/>
                <a:latin typeface="+mn-lt"/>
                <a:ea typeface="+mn-ea"/>
                <a:cs typeface="+mn-cs"/>
              </a:rPr>
              <a:t>Self-Study</a:t>
            </a:r>
          </a:p>
          <a:p>
            <a:r>
              <a:rPr lang="en-US" sz="1200" kern="1200" dirty="0" smtClean="0">
                <a:solidFill>
                  <a:schemeClr val="tx1"/>
                </a:solidFill>
                <a:effectLst/>
                <a:latin typeface="+mn-lt"/>
                <a:ea typeface="+mn-ea"/>
                <a:cs typeface="+mn-cs"/>
              </a:rPr>
              <a:t>Q&amp;A Process</a:t>
            </a:r>
          </a:p>
          <a:p>
            <a:r>
              <a:rPr lang="en-US" sz="1200" kern="1200" dirty="0" smtClean="0">
                <a:solidFill>
                  <a:schemeClr val="tx1"/>
                </a:solidFill>
                <a:effectLst/>
                <a:latin typeface="+mn-lt"/>
                <a:ea typeface="+mn-ea"/>
                <a:cs typeface="+mn-cs"/>
              </a:rPr>
              <a:t>Assignment/ Activity Guide</a:t>
            </a:r>
          </a:p>
          <a:p>
            <a:r>
              <a:rPr lang="en-US" sz="1200" kern="1200" dirty="0" smtClean="0">
                <a:solidFill>
                  <a:schemeClr val="tx1"/>
                </a:solidFill>
                <a:effectLst/>
                <a:latin typeface="+mn-lt"/>
                <a:ea typeface="+mn-ea"/>
                <a:cs typeface="+mn-cs"/>
              </a:rPr>
              <a:t>Specific Assignments, Activities, Suggested Completion Dates</a:t>
            </a:r>
          </a:p>
          <a:p>
            <a:r>
              <a:rPr lang="en-US" sz="1200" kern="1200" dirty="0" smtClean="0">
                <a:solidFill>
                  <a:schemeClr val="tx1"/>
                </a:solidFill>
                <a:effectLst/>
                <a:latin typeface="+mn-lt"/>
                <a:ea typeface="+mn-ea"/>
                <a:cs typeface="+mn-cs"/>
              </a:rPr>
              <a:t>Review Questions and Answers</a:t>
            </a:r>
          </a:p>
          <a:p>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18</a:t>
            </a:fld>
            <a:endParaRPr lang="en-US" dirty="0"/>
          </a:p>
        </p:txBody>
      </p:sp>
    </p:spTree>
    <p:extLst>
      <p:ext uri="{BB962C8B-B14F-4D97-AF65-F5344CB8AC3E}">
        <p14:creationId xmlns:p14="http://schemas.microsoft.com/office/powerpoint/2010/main" val="1054170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Your primary focus should be on the Instructor Training Workbooks.  You should have already received the Part 01 Workbook, but they are available on Moodle (in the Instructor Training folder).</a:t>
            </a:r>
          </a:p>
          <a:p>
            <a:r>
              <a:rPr lang="en-US" sz="1200" dirty="0" smtClean="0"/>
              <a:t> </a:t>
            </a:r>
          </a:p>
          <a:p>
            <a:r>
              <a:rPr lang="en-US" sz="1200" dirty="0" smtClean="0"/>
              <a:t>The Workbook gives you a “guided tour” of </a:t>
            </a:r>
            <a:r>
              <a:rPr lang="en-US" sz="1200" u="sng" dirty="0" smtClean="0"/>
              <a:t>selected</a:t>
            </a:r>
            <a:r>
              <a:rPr lang="en-US" sz="1200" dirty="0" smtClean="0"/>
              <a:t> elements the course and is also intended to prepare you for the certification exam.</a:t>
            </a:r>
          </a:p>
          <a:p>
            <a:r>
              <a:rPr lang="en-US" sz="1200" dirty="0" smtClean="0"/>
              <a:t> </a:t>
            </a:r>
          </a:p>
          <a:p>
            <a:r>
              <a:rPr lang="en-US" sz="1200" dirty="0" smtClean="0"/>
              <a:t>The Workbook will expose you to all of the different types of documents you will use to teach the course… slides, instructor guides, exercises, assessments, solutions, and project-level materials.</a:t>
            </a:r>
          </a:p>
          <a:p>
            <a:r>
              <a:rPr lang="en-US" sz="1200" dirty="0" smtClean="0"/>
              <a:t> </a:t>
            </a:r>
          </a:p>
          <a:p>
            <a:r>
              <a:rPr lang="en-US" sz="1200" dirty="0" smtClean="0"/>
              <a:t>The Workbooks have questions for you to answer after you have completed your reviews.  The Workbooks also have answers to the questions along with a reference to where you can find the answer.  Try first to answer the questions on your own and refer to the answers only after you are done or if you have questions.</a:t>
            </a:r>
          </a:p>
          <a:p>
            <a:r>
              <a:rPr lang="en-US" sz="1200" dirty="0" smtClean="0"/>
              <a:t> </a:t>
            </a:r>
          </a:p>
          <a:p>
            <a:r>
              <a:rPr lang="en-US" sz="1200" dirty="0" smtClean="0"/>
              <a:t>You do not need to turn in the Workbooks with your answers… the Workbook is your tool.</a:t>
            </a:r>
          </a:p>
          <a:p>
            <a:r>
              <a:rPr lang="en-US" sz="1200" dirty="0" smtClean="0"/>
              <a:t> </a:t>
            </a:r>
          </a:p>
          <a:p>
            <a:r>
              <a:rPr lang="en-US" sz="1200" smtClean="0"/>
              <a:t>The Part 02 Workbook (for Projects 04 through 06) will be sent to you (and made available on Moodle) in a couple of weeks.</a:t>
            </a:r>
          </a:p>
          <a:p>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19</a:t>
            </a:fld>
            <a:endParaRPr lang="en-US" dirty="0"/>
          </a:p>
        </p:txBody>
      </p:sp>
    </p:spTree>
    <p:extLst>
      <p:ext uri="{BB962C8B-B14F-4D97-AF65-F5344CB8AC3E}">
        <p14:creationId xmlns:p14="http://schemas.microsoft.com/office/powerpoint/2010/main" val="105417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following are the different items we’ll be covering in today’s meeting. </a:t>
            </a:r>
          </a:p>
          <a:p>
            <a:r>
              <a:rPr lang="en-US" baseline="0" dirty="0" smtClean="0"/>
              <a:t>You will have a chance at the end to ask general questions or to ask questions from the course’s project manager.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2</a:t>
            </a:fld>
            <a:endParaRPr lang="en-US" dirty="0"/>
          </a:p>
        </p:txBody>
      </p:sp>
    </p:spTree>
    <p:extLst>
      <p:ext uri="{BB962C8B-B14F-4D97-AF65-F5344CB8AC3E}">
        <p14:creationId xmlns:p14="http://schemas.microsoft.com/office/powerpoint/2010/main" val="1382976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first bullet point, explain what Foundations</a:t>
            </a:r>
            <a:r>
              <a:rPr lang="en-US" baseline="0" dirty="0" smtClean="0"/>
              <a:t> is as some instructors will be going through it while training in this course.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21</a:t>
            </a:fld>
            <a:endParaRPr lang="en-US" dirty="0"/>
          </a:p>
        </p:txBody>
      </p:sp>
    </p:spTree>
    <p:extLst>
      <p:ext uri="{BB962C8B-B14F-4D97-AF65-F5344CB8AC3E}">
        <p14:creationId xmlns:p14="http://schemas.microsoft.com/office/powerpoint/2010/main" val="429455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assignments,</a:t>
            </a:r>
            <a:r>
              <a:rPr lang="en-US" baseline="0" dirty="0" smtClean="0"/>
              <a:t> activities and completion dates.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23</a:t>
            </a:fld>
            <a:endParaRPr lang="en-US" dirty="0"/>
          </a:p>
        </p:txBody>
      </p:sp>
    </p:spTree>
    <p:extLst>
      <p:ext uri="{BB962C8B-B14F-4D97-AF65-F5344CB8AC3E}">
        <p14:creationId xmlns:p14="http://schemas.microsoft.com/office/powerpoint/2010/main" val="119911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assignments,</a:t>
            </a:r>
            <a:r>
              <a:rPr lang="en-US" baseline="0" dirty="0" smtClean="0"/>
              <a:t> activities and completion dates.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24</a:t>
            </a:fld>
            <a:endParaRPr lang="en-US" dirty="0"/>
          </a:p>
        </p:txBody>
      </p:sp>
    </p:spTree>
    <p:extLst>
      <p:ext uri="{BB962C8B-B14F-4D97-AF65-F5344CB8AC3E}">
        <p14:creationId xmlns:p14="http://schemas.microsoft.com/office/powerpoint/2010/main" val="119911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Grading - It’s important to point out that there are no exact solutions for the exercises or projects in this course. Evaluating designs is very subjective to begin with. And, because each student’s design will be different, there is no way to predict the elements of those myriad designs. Therefore, we cannot provide prescriptive solutions to exercises or projects. Instead, we’ve provided general criteria and guidelines to help the instructors with their evaluations. </a:t>
            </a:r>
            <a:endParaRPr lang="en-US" dirty="0" smtClean="0">
              <a:effectLst/>
            </a:endParaRPr>
          </a:p>
          <a:p>
            <a:r>
              <a:rPr lang="en-US" sz="1200" kern="1200" dirty="0" smtClean="0">
                <a:solidFill>
                  <a:schemeClr val="tx1"/>
                </a:solidFill>
                <a:effectLst/>
                <a:latin typeface="+mn-lt"/>
                <a:ea typeface="+mn-ea"/>
                <a:cs typeface="+mn-cs"/>
              </a:rPr>
              <a:t>·         Exercises:</a:t>
            </a:r>
            <a:endParaRPr lang="en-US" dirty="0" smtClean="0">
              <a:effectLst/>
            </a:endParaRPr>
          </a:p>
          <a:p>
            <a:r>
              <a:rPr lang="en-US" sz="1200" kern="1200" dirty="0" smtClean="0">
                <a:solidFill>
                  <a:schemeClr val="tx1"/>
                </a:solidFill>
                <a:effectLst/>
                <a:latin typeface="+mn-lt"/>
                <a:ea typeface="+mn-ea"/>
                <a:cs typeface="+mn-cs"/>
              </a:rPr>
              <a:t>o    There are two types of exercises for this course – in-class and project. In-class exercises require students to be present at the start of class and complete the majority of the exercise before the end of class. Project exercises also require students to be present in class. However, these exercises are too involved for students to finish during the allotted class time. Therefore, students will need to complete the project exercises outside of class and submit their work to the LMS by 11:59 pm the evening before the next class.  (This is all covered in the Course and Project Instructor’s Guide and the Syllabus)</a:t>
            </a:r>
            <a:endParaRPr lang="en-US" dirty="0" smtClean="0">
              <a:effectLst/>
            </a:endParaRPr>
          </a:p>
          <a:p>
            <a:r>
              <a:rPr lang="en-US" sz="1200" kern="1200" dirty="0" smtClean="0">
                <a:solidFill>
                  <a:schemeClr val="tx1"/>
                </a:solidFill>
                <a:effectLst/>
                <a:latin typeface="+mn-lt"/>
                <a:ea typeface="+mn-ea"/>
                <a:cs typeface="+mn-cs"/>
              </a:rPr>
              <a:t>o    For some of the exercises, particularly those in weeks 6 – 10, students will work in pairs to evaluate each other’s work. It’s important to help guide the students through this process to make sure they are gaining experience, not just from the exercise itself but also through the process of giving and receiving feedback. </a:t>
            </a:r>
            <a:endParaRPr lang="en-US" dirty="0" smtClean="0">
              <a:effectLst/>
            </a:endParaRPr>
          </a:p>
          <a:p>
            <a:r>
              <a:rPr lang="en-US" sz="1200" kern="1200" dirty="0" smtClean="0">
                <a:solidFill>
                  <a:schemeClr val="tx1"/>
                </a:solidFill>
                <a:effectLst/>
                <a:latin typeface="+mn-lt"/>
                <a:ea typeface="+mn-ea"/>
                <a:cs typeface="+mn-cs"/>
              </a:rPr>
              <a:t>·         Similarly, for Project 03 students will work in small teams to complete the project and the in-class exercises. In addition to learning about usability testing, this project will help students build their teamwork and interpersonal communication skills so students may need your guidance in these areas as well.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25</a:t>
            </a:fld>
            <a:endParaRPr lang="en-US" dirty="0"/>
          </a:p>
        </p:txBody>
      </p:sp>
    </p:spTree>
    <p:extLst>
      <p:ext uri="{BB962C8B-B14F-4D97-AF65-F5344CB8AC3E}">
        <p14:creationId xmlns:p14="http://schemas.microsoft.com/office/powerpoint/2010/main" val="2674473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26</a:t>
            </a:fld>
            <a:endParaRPr lang="en-US" dirty="0"/>
          </a:p>
        </p:txBody>
      </p:sp>
    </p:spTree>
    <p:extLst>
      <p:ext uri="{BB962C8B-B14F-4D97-AF65-F5344CB8AC3E}">
        <p14:creationId xmlns:p14="http://schemas.microsoft.com/office/powerpoint/2010/main" val="2674473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first bullet point, explain what Foundations</a:t>
            </a:r>
            <a:r>
              <a:rPr lang="en-US" baseline="0" dirty="0" smtClean="0"/>
              <a:t> is as some instructors will be going through it while training in this course.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28</a:t>
            </a:fld>
            <a:endParaRPr lang="en-US" dirty="0"/>
          </a:p>
        </p:txBody>
      </p:sp>
    </p:spTree>
    <p:extLst>
      <p:ext uri="{BB962C8B-B14F-4D97-AF65-F5344CB8AC3E}">
        <p14:creationId xmlns:p14="http://schemas.microsoft.com/office/powerpoint/2010/main" val="429455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that this is the software needed for class and more information can be found in the classroom.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29</a:t>
            </a:fld>
            <a:endParaRPr lang="en-US" dirty="0"/>
          </a:p>
        </p:txBody>
      </p:sp>
    </p:spTree>
    <p:extLst>
      <p:ext uri="{BB962C8B-B14F-4D97-AF65-F5344CB8AC3E}">
        <p14:creationId xmlns:p14="http://schemas.microsoft.com/office/powerpoint/2010/main" val="182587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assignments,</a:t>
            </a:r>
            <a:r>
              <a:rPr lang="en-US" baseline="0" dirty="0" smtClean="0"/>
              <a:t> activities and completion dates.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31</a:t>
            </a:fld>
            <a:endParaRPr lang="en-US" dirty="0"/>
          </a:p>
        </p:txBody>
      </p:sp>
    </p:spTree>
    <p:extLst>
      <p:ext uri="{BB962C8B-B14F-4D97-AF65-F5344CB8AC3E}">
        <p14:creationId xmlns:p14="http://schemas.microsoft.com/office/powerpoint/2010/main" val="119911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assignments,</a:t>
            </a:r>
            <a:r>
              <a:rPr lang="en-US" baseline="0" dirty="0" smtClean="0"/>
              <a:t> activities and completion dates.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32</a:t>
            </a:fld>
            <a:endParaRPr lang="en-US" dirty="0"/>
          </a:p>
        </p:txBody>
      </p:sp>
    </p:spTree>
    <p:extLst>
      <p:ext uri="{BB962C8B-B14F-4D97-AF65-F5344CB8AC3E}">
        <p14:creationId xmlns:p14="http://schemas.microsoft.com/office/powerpoint/2010/main" val="119911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first bullet point, explain what Foundations</a:t>
            </a:r>
            <a:r>
              <a:rPr lang="en-US" baseline="0" dirty="0" smtClean="0"/>
              <a:t> is as some instructors will be going through it while training in this course.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34</a:t>
            </a:fld>
            <a:endParaRPr lang="en-US" dirty="0"/>
          </a:p>
        </p:txBody>
      </p:sp>
    </p:spTree>
    <p:extLst>
      <p:ext uri="{BB962C8B-B14F-4D97-AF65-F5344CB8AC3E}">
        <p14:creationId xmlns:p14="http://schemas.microsoft.com/office/powerpoint/2010/main" val="42945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Instructors will be training in</a:t>
            </a:r>
            <a:r>
              <a:rPr lang="en-US" baseline="0" dirty="0" smtClean="0"/>
              <a:t> one or more of the courses listed here.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3</a:t>
            </a:fld>
            <a:endParaRPr lang="en-US" dirty="0"/>
          </a:p>
        </p:txBody>
      </p:sp>
    </p:spTree>
    <p:extLst>
      <p:ext uri="{BB962C8B-B14F-4D97-AF65-F5344CB8AC3E}">
        <p14:creationId xmlns:p14="http://schemas.microsoft.com/office/powerpoint/2010/main" val="2534793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assignments,</a:t>
            </a:r>
            <a:r>
              <a:rPr lang="en-US" baseline="0" dirty="0" smtClean="0"/>
              <a:t> activities and completion dates.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36</a:t>
            </a:fld>
            <a:endParaRPr lang="en-US" dirty="0"/>
          </a:p>
        </p:txBody>
      </p:sp>
    </p:spTree>
    <p:extLst>
      <p:ext uri="{BB962C8B-B14F-4D97-AF65-F5344CB8AC3E}">
        <p14:creationId xmlns:p14="http://schemas.microsoft.com/office/powerpoint/2010/main" val="119911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Grading - It’s important to point out that there are no exact solutions for the exercises or projects in this course. Evaluating designs is very subjective to begin with. And, because each student’s design will be different, there is no way to predict the elements of those myriad designs. Therefore, we cannot provide prescriptive solutions to exercises or projects. Instead, we’ve provided general criteria and guidelines to help the instructors with their evaluations. </a:t>
            </a:r>
            <a:endParaRPr lang="en-US" dirty="0" smtClean="0">
              <a:effectLst/>
            </a:endParaRPr>
          </a:p>
          <a:p>
            <a:r>
              <a:rPr lang="en-US" sz="1200" kern="1200" dirty="0" smtClean="0">
                <a:solidFill>
                  <a:schemeClr val="tx1"/>
                </a:solidFill>
                <a:effectLst/>
                <a:latin typeface="+mn-lt"/>
                <a:ea typeface="+mn-ea"/>
                <a:cs typeface="+mn-cs"/>
              </a:rPr>
              <a:t>·         Exercises:</a:t>
            </a:r>
            <a:endParaRPr lang="en-US" dirty="0" smtClean="0">
              <a:effectLst/>
            </a:endParaRPr>
          </a:p>
          <a:p>
            <a:r>
              <a:rPr lang="en-US" sz="1200" kern="1200" dirty="0" smtClean="0">
                <a:solidFill>
                  <a:schemeClr val="tx1"/>
                </a:solidFill>
                <a:effectLst/>
                <a:latin typeface="+mn-lt"/>
                <a:ea typeface="+mn-ea"/>
                <a:cs typeface="+mn-cs"/>
              </a:rPr>
              <a:t>o    There are two types of exercises for this course – in-class and project. In-class exercises require students to be present at the start of class and complete the majority of the exercise before the end of class. Project exercises also require students to be present in class. However, these exercises are too involved for students to finish during the allotted class time. Therefore, students will need to complete the project exercises outside of class and submit their work to the LMS by 11:59 pm the evening before the next class.  (This is all covered in the Course and Project Instructor’s Guide and the Syllabus)</a:t>
            </a:r>
            <a:endParaRPr lang="en-US" dirty="0" smtClean="0">
              <a:effectLst/>
            </a:endParaRPr>
          </a:p>
          <a:p>
            <a:r>
              <a:rPr lang="en-US" sz="1200" kern="1200" dirty="0" smtClean="0">
                <a:solidFill>
                  <a:schemeClr val="tx1"/>
                </a:solidFill>
                <a:effectLst/>
                <a:latin typeface="+mn-lt"/>
                <a:ea typeface="+mn-ea"/>
                <a:cs typeface="+mn-cs"/>
              </a:rPr>
              <a:t>o    For some of the exercises, particularly those in weeks 6 – 10, students will work in pairs to evaluate each other’s work. It’s important to help guide the students through this process to make sure they are gaining experience, not just from the exercise itself but also through the process of giving and receiving feedback. </a:t>
            </a:r>
            <a:endParaRPr lang="en-US" dirty="0" smtClean="0">
              <a:effectLst/>
            </a:endParaRPr>
          </a:p>
          <a:p>
            <a:r>
              <a:rPr lang="en-US" sz="1200" kern="1200" dirty="0" smtClean="0">
                <a:solidFill>
                  <a:schemeClr val="tx1"/>
                </a:solidFill>
                <a:effectLst/>
                <a:latin typeface="+mn-lt"/>
                <a:ea typeface="+mn-ea"/>
                <a:cs typeface="+mn-cs"/>
              </a:rPr>
              <a:t>·         Similarly, for Project 03 students will work in small teams to complete the project and the in-class exercises. In addition to learning about usability testing, this project will help students build their teamwork and interpersonal communication skills so students may need your guidance in these areas as well.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38</a:t>
            </a:fld>
            <a:endParaRPr lang="en-US" dirty="0"/>
          </a:p>
        </p:txBody>
      </p:sp>
    </p:spTree>
    <p:extLst>
      <p:ext uri="{BB962C8B-B14F-4D97-AF65-F5344CB8AC3E}">
        <p14:creationId xmlns:p14="http://schemas.microsoft.com/office/powerpoint/2010/main" val="2674473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first bullet point, explain what Foundations</a:t>
            </a:r>
            <a:r>
              <a:rPr lang="en-US" baseline="0" dirty="0" smtClean="0"/>
              <a:t> is as some instructors will be going through it while training in this course.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40</a:t>
            </a:fld>
            <a:endParaRPr lang="en-US" dirty="0"/>
          </a:p>
        </p:txBody>
      </p:sp>
    </p:spTree>
    <p:extLst>
      <p:ext uri="{BB962C8B-B14F-4D97-AF65-F5344CB8AC3E}">
        <p14:creationId xmlns:p14="http://schemas.microsoft.com/office/powerpoint/2010/main" val="429455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that this is the software needed for class and more information can be found in the classroom.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41</a:t>
            </a:fld>
            <a:endParaRPr lang="en-US" dirty="0"/>
          </a:p>
        </p:txBody>
      </p:sp>
    </p:spTree>
    <p:extLst>
      <p:ext uri="{BB962C8B-B14F-4D97-AF65-F5344CB8AC3E}">
        <p14:creationId xmlns:p14="http://schemas.microsoft.com/office/powerpoint/2010/main" val="182587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assignments,</a:t>
            </a:r>
            <a:r>
              <a:rPr lang="en-US" baseline="0" dirty="0" smtClean="0"/>
              <a:t> activities and completion dates.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43</a:t>
            </a:fld>
            <a:endParaRPr lang="en-US" dirty="0"/>
          </a:p>
        </p:txBody>
      </p:sp>
    </p:spTree>
    <p:extLst>
      <p:ext uri="{BB962C8B-B14F-4D97-AF65-F5344CB8AC3E}">
        <p14:creationId xmlns:p14="http://schemas.microsoft.com/office/powerpoint/2010/main" val="119911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assignments,</a:t>
            </a:r>
            <a:r>
              <a:rPr lang="en-US" baseline="0" dirty="0" smtClean="0"/>
              <a:t> activities and completion dates.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44</a:t>
            </a:fld>
            <a:endParaRPr lang="en-US" dirty="0"/>
          </a:p>
        </p:txBody>
      </p:sp>
    </p:spTree>
    <p:extLst>
      <p:ext uri="{BB962C8B-B14F-4D97-AF65-F5344CB8AC3E}">
        <p14:creationId xmlns:p14="http://schemas.microsoft.com/office/powerpoint/2010/main" val="119911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a:t>
            </a:r>
            <a:r>
              <a:rPr lang="en-US" baseline="0" dirty="0" smtClean="0"/>
              <a:t> support choices listed. Keep in mind that Piazza allows the user to mark messages as private. </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45</a:t>
            </a:fld>
            <a:endParaRPr lang="en-US" dirty="0"/>
          </a:p>
        </p:txBody>
      </p:sp>
    </p:spTree>
    <p:extLst>
      <p:ext uri="{BB962C8B-B14F-4D97-AF65-F5344CB8AC3E}">
        <p14:creationId xmlns:p14="http://schemas.microsoft.com/office/powerpoint/2010/main" val="2655198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46</a:t>
            </a:fld>
            <a:endParaRPr lang="en-US" dirty="0"/>
          </a:p>
        </p:txBody>
      </p:sp>
    </p:spTree>
    <p:extLst>
      <p:ext uri="{BB962C8B-B14F-4D97-AF65-F5344CB8AC3E}">
        <p14:creationId xmlns:p14="http://schemas.microsoft.com/office/powerpoint/2010/main" val="50424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4</a:t>
            </a:fld>
            <a:endParaRPr lang="en-US" dirty="0"/>
          </a:p>
        </p:txBody>
      </p:sp>
    </p:spTree>
    <p:extLst>
      <p:ext uri="{BB962C8B-B14F-4D97-AF65-F5344CB8AC3E}">
        <p14:creationId xmlns:p14="http://schemas.microsoft.com/office/powerpoint/2010/main" val="36514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an LMS? Learning Management System. Explain tha</a:t>
            </a:r>
            <a:r>
              <a:rPr lang="en-US" baseline="0" dirty="0" smtClean="0"/>
              <a:t>t course materials and access to these will be available here. Will have access to two, Moodle and Trestle. Eventually, their students will also have access to the LMS (Trestle). </a:t>
            </a:r>
          </a:p>
          <a:p>
            <a:r>
              <a:rPr lang="en-US" baseline="0" dirty="0" smtClean="0"/>
              <a:t>What is Moodle? Moodle is an LMS that we are currently using. </a:t>
            </a:r>
          </a:p>
          <a:p>
            <a:r>
              <a:rPr lang="en-US" baseline="0" dirty="0" smtClean="0"/>
              <a:t>What is Trestle? Trestle is the LMS that we will be going to. They will be notified of the transition when it is ready. Students will have access to Trestle. </a:t>
            </a:r>
          </a:p>
          <a:p>
            <a:r>
              <a:rPr lang="en-US" baseline="0" dirty="0" smtClean="0"/>
              <a:t>Starting out In Moodle – Discuss how we will currently use Moodle and what the end result will be (hopefully) by the time their shadowing phase begins. </a:t>
            </a:r>
          </a:p>
          <a:p>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5</a:t>
            </a:fld>
            <a:endParaRPr lang="en-US" dirty="0"/>
          </a:p>
        </p:txBody>
      </p:sp>
    </p:spTree>
    <p:extLst>
      <p:ext uri="{BB962C8B-B14F-4D97-AF65-F5344CB8AC3E}">
        <p14:creationId xmlns:p14="http://schemas.microsoft.com/office/powerpoint/2010/main" val="324298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log into</a:t>
            </a:r>
            <a:r>
              <a:rPr lang="en-US" baseline="0" dirty="0" smtClean="0"/>
              <a:t> Moodle, you will click on your course and this is what you will generally see upon your login. </a:t>
            </a:r>
          </a:p>
          <a:p>
            <a:endParaRPr lang="en-US" baseline="0" dirty="0" smtClean="0"/>
          </a:p>
          <a:p>
            <a:r>
              <a:rPr lang="en-US" baseline="0" dirty="0" smtClean="0"/>
              <a:t>**Talk through the screen</a:t>
            </a:r>
          </a:p>
          <a:p>
            <a:r>
              <a:rPr lang="en-US" baseline="0" dirty="0" smtClean="0"/>
              <a:t>          - Navigation on left</a:t>
            </a:r>
          </a:p>
          <a:p>
            <a:r>
              <a:rPr lang="en-US" baseline="0" dirty="0" smtClean="0"/>
              <a:t>          - Main page</a:t>
            </a:r>
          </a:p>
          <a:p>
            <a:r>
              <a:rPr lang="en-US" baseline="0" dirty="0" smtClean="0"/>
              <a:t>          - Search forums</a:t>
            </a:r>
          </a:p>
          <a:p>
            <a:r>
              <a:rPr lang="en-US" baseline="0" dirty="0" smtClean="0"/>
              <a:t>          - Activity on the right</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6</a:t>
            </a:fld>
            <a:endParaRPr lang="en-US" dirty="0"/>
          </a:p>
        </p:txBody>
      </p:sp>
    </p:spTree>
    <p:extLst>
      <p:ext uri="{BB962C8B-B14F-4D97-AF65-F5344CB8AC3E}">
        <p14:creationId xmlns:p14="http://schemas.microsoft.com/office/powerpoint/2010/main" val="4013533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Course Structure and Instructor Resources</a:t>
            </a:r>
            <a:endParaRPr lang="en-US" sz="8800" dirty="0" smtClean="0"/>
          </a:p>
          <a:p>
            <a:pPr lvl="1"/>
            <a:r>
              <a:rPr lang="en-US" dirty="0" smtClean="0"/>
              <a:t>Course Hierarchy:</a:t>
            </a:r>
            <a:endParaRPr lang="en-US" sz="7200" dirty="0" smtClean="0"/>
          </a:p>
          <a:p>
            <a:pPr lvl="2"/>
            <a:r>
              <a:rPr lang="en-US" dirty="0" smtClean="0"/>
              <a:t>Course</a:t>
            </a:r>
            <a:endParaRPr lang="en-US" sz="6000" dirty="0" smtClean="0"/>
          </a:p>
          <a:p>
            <a:pPr lvl="3"/>
            <a:r>
              <a:rPr lang="en-US" dirty="0" smtClean="0"/>
              <a:t>Project</a:t>
            </a:r>
          </a:p>
          <a:p>
            <a:pPr lvl="4"/>
            <a:r>
              <a:rPr lang="en-US" dirty="0" smtClean="0"/>
              <a:t>Class</a:t>
            </a:r>
          </a:p>
          <a:p>
            <a:pPr lvl="4"/>
            <a:r>
              <a:rPr lang="en-US" dirty="0" smtClean="0"/>
              <a:t>     Exercises</a:t>
            </a:r>
          </a:p>
          <a:p>
            <a:endParaRPr lang="en-US" dirty="0" smtClean="0"/>
          </a:p>
          <a:p>
            <a:r>
              <a:rPr lang="en-US" dirty="0" smtClean="0"/>
              <a:t>Exercises lead up to the skills needed t</a:t>
            </a:r>
            <a:r>
              <a:rPr lang="en-US" baseline="0" dirty="0" smtClean="0"/>
              <a:t>o complete the project and allow for collaboration with other students and the instructor. </a:t>
            </a:r>
          </a:p>
          <a:p>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7</a:t>
            </a:fld>
            <a:endParaRPr lang="en-US" dirty="0"/>
          </a:p>
        </p:txBody>
      </p:sp>
    </p:spTree>
    <p:extLst>
      <p:ext uri="{BB962C8B-B14F-4D97-AF65-F5344CB8AC3E}">
        <p14:creationId xmlns:p14="http://schemas.microsoft.com/office/powerpoint/2010/main" val="2450524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Course</a:t>
            </a:r>
            <a:r>
              <a:rPr lang="en-US" baseline="0" dirty="0" smtClean="0"/>
              <a:t> Documents in the navigation</a:t>
            </a:r>
          </a:p>
          <a:p>
            <a:r>
              <a:rPr lang="en-US" baseline="0" dirty="0" smtClean="0"/>
              <a:t>Discuss what documents are found within the Course Documents folder as listed above</a:t>
            </a:r>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8</a:t>
            </a:fld>
            <a:endParaRPr lang="en-US" dirty="0"/>
          </a:p>
        </p:txBody>
      </p:sp>
    </p:spTree>
    <p:extLst>
      <p:ext uri="{BB962C8B-B14F-4D97-AF65-F5344CB8AC3E}">
        <p14:creationId xmlns:p14="http://schemas.microsoft.com/office/powerpoint/2010/main" val="492679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**Talk through the screen</a:t>
            </a:r>
          </a:p>
          <a:p>
            <a:r>
              <a:rPr lang="en-US" baseline="0" dirty="0" smtClean="0"/>
              <a:t>          - Main page</a:t>
            </a:r>
          </a:p>
          <a:p>
            <a:r>
              <a:rPr lang="en-US" baseline="0" dirty="0" smtClean="0"/>
              <a:t>              - Project listings underneath course description on main page</a:t>
            </a:r>
            <a:endParaRPr lang="en-US" dirty="0" smtClean="0"/>
          </a:p>
          <a:p>
            <a:endParaRPr lang="en-US" dirty="0"/>
          </a:p>
        </p:txBody>
      </p:sp>
      <p:sp>
        <p:nvSpPr>
          <p:cNvPr id="4" name="Slide Number Placeholder 3"/>
          <p:cNvSpPr>
            <a:spLocks noGrp="1"/>
          </p:cNvSpPr>
          <p:nvPr>
            <p:ph type="sldNum" sz="quarter" idx="10"/>
          </p:nvPr>
        </p:nvSpPr>
        <p:spPr/>
        <p:txBody>
          <a:bodyPr/>
          <a:lstStyle/>
          <a:p>
            <a:fld id="{0D0E5B25-A009-4D7F-A7ED-F181D2F93DF9}" type="slidenum">
              <a:rPr lang="en-US" smtClean="0"/>
              <a:t>9</a:t>
            </a:fld>
            <a:endParaRPr lang="en-US" dirty="0"/>
          </a:p>
        </p:txBody>
      </p:sp>
    </p:spTree>
    <p:extLst>
      <p:ext uri="{BB962C8B-B14F-4D97-AF65-F5344CB8AC3E}">
        <p14:creationId xmlns:p14="http://schemas.microsoft.com/office/powerpoint/2010/main" val="527422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5EB327-00B8-C249-972F-47A4A8154EF8}" type="datetimeFigureOut">
              <a:rPr lang="en-US" smtClean="0"/>
              <a:t>11/16/2012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1D791E-F437-FB43-B5CB-673825E2896C}" type="slidenum">
              <a:rPr lang="en-US" smtClean="0"/>
              <a:t>‹#›</a:t>
            </a:fld>
            <a:endParaRPr lang="en-US" dirty="0"/>
          </a:p>
        </p:txBody>
      </p:sp>
    </p:spTree>
    <p:extLst>
      <p:ext uri="{BB962C8B-B14F-4D97-AF65-F5344CB8AC3E}">
        <p14:creationId xmlns:p14="http://schemas.microsoft.com/office/powerpoint/2010/main" val="199773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EB327-00B8-C249-972F-47A4A8154EF8}" type="datetimeFigureOut">
              <a:rPr lang="en-US" smtClean="0"/>
              <a:t>11/16/2012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1D791E-F437-FB43-B5CB-673825E2896C}" type="slidenum">
              <a:rPr lang="en-US" smtClean="0"/>
              <a:t>‹#›</a:t>
            </a:fld>
            <a:endParaRPr lang="en-US" dirty="0"/>
          </a:p>
        </p:txBody>
      </p:sp>
    </p:spTree>
    <p:extLst>
      <p:ext uri="{BB962C8B-B14F-4D97-AF65-F5344CB8AC3E}">
        <p14:creationId xmlns:p14="http://schemas.microsoft.com/office/powerpoint/2010/main" val="128667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EB327-00B8-C249-972F-47A4A8154EF8}" type="datetimeFigureOut">
              <a:rPr lang="en-US" smtClean="0"/>
              <a:t>11/16/2012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1D791E-F437-FB43-B5CB-673825E2896C}" type="slidenum">
              <a:rPr lang="en-US" smtClean="0"/>
              <a:t>‹#›</a:t>
            </a:fld>
            <a:endParaRPr lang="en-US" dirty="0"/>
          </a:p>
        </p:txBody>
      </p:sp>
    </p:spTree>
    <p:extLst>
      <p:ext uri="{BB962C8B-B14F-4D97-AF65-F5344CB8AC3E}">
        <p14:creationId xmlns:p14="http://schemas.microsoft.com/office/powerpoint/2010/main" val="173744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EB327-00B8-C249-972F-47A4A8154EF8}" type="datetimeFigureOut">
              <a:rPr lang="en-US" smtClean="0"/>
              <a:t>11/16/2012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1D791E-F437-FB43-B5CB-673825E2896C}" type="slidenum">
              <a:rPr lang="en-US" smtClean="0"/>
              <a:t>‹#›</a:t>
            </a:fld>
            <a:endParaRPr lang="en-US" dirty="0"/>
          </a:p>
        </p:txBody>
      </p:sp>
    </p:spTree>
    <p:extLst>
      <p:ext uri="{BB962C8B-B14F-4D97-AF65-F5344CB8AC3E}">
        <p14:creationId xmlns:p14="http://schemas.microsoft.com/office/powerpoint/2010/main" val="96602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EB327-00B8-C249-972F-47A4A8154EF8}" type="datetimeFigureOut">
              <a:rPr lang="en-US" smtClean="0"/>
              <a:t>11/16/2012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1D791E-F437-FB43-B5CB-673825E2896C}" type="slidenum">
              <a:rPr lang="en-US" smtClean="0"/>
              <a:t>‹#›</a:t>
            </a:fld>
            <a:endParaRPr lang="en-US" dirty="0"/>
          </a:p>
        </p:txBody>
      </p:sp>
    </p:spTree>
    <p:extLst>
      <p:ext uri="{BB962C8B-B14F-4D97-AF65-F5344CB8AC3E}">
        <p14:creationId xmlns:p14="http://schemas.microsoft.com/office/powerpoint/2010/main" val="209380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EB327-00B8-C249-972F-47A4A8154EF8}" type="datetimeFigureOut">
              <a:rPr lang="en-US" smtClean="0"/>
              <a:t>11/16/2012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1D791E-F437-FB43-B5CB-673825E2896C}" type="slidenum">
              <a:rPr lang="en-US" smtClean="0"/>
              <a:t>‹#›</a:t>
            </a:fld>
            <a:endParaRPr lang="en-US" dirty="0"/>
          </a:p>
        </p:txBody>
      </p:sp>
    </p:spTree>
    <p:extLst>
      <p:ext uri="{BB962C8B-B14F-4D97-AF65-F5344CB8AC3E}">
        <p14:creationId xmlns:p14="http://schemas.microsoft.com/office/powerpoint/2010/main" val="3854333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5EB327-00B8-C249-972F-47A4A8154EF8}" type="datetimeFigureOut">
              <a:rPr lang="en-US" smtClean="0"/>
              <a:t>11/16/2012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1D791E-F437-FB43-B5CB-673825E2896C}" type="slidenum">
              <a:rPr lang="en-US" smtClean="0"/>
              <a:t>‹#›</a:t>
            </a:fld>
            <a:endParaRPr lang="en-US" dirty="0"/>
          </a:p>
        </p:txBody>
      </p:sp>
    </p:spTree>
    <p:extLst>
      <p:ext uri="{BB962C8B-B14F-4D97-AF65-F5344CB8AC3E}">
        <p14:creationId xmlns:p14="http://schemas.microsoft.com/office/powerpoint/2010/main" val="258367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5EB327-00B8-C249-972F-47A4A8154EF8}" type="datetimeFigureOut">
              <a:rPr lang="en-US" smtClean="0"/>
              <a:t>11/16/2012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1D791E-F437-FB43-B5CB-673825E2896C}" type="slidenum">
              <a:rPr lang="en-US" smtClean="0"/>
              <a:t>‹#›</a:t>
            </a:fld>
            <a:endParaRPr lang="en-US" dirty="0"/>
          </a:p>
        </p:txBody>
      </p:sp>
    </p:spTree>
    <p:extLst>
      <p:ext uri="{BB962C8B-B14F-4D97-AF65-F5344CB8AC3E}">
        <p14:creationId xmlns:p14="http://schemas.microsoft.com/office/powerpoint/2010/main" val="389230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EB327-00B8-C249-972F-47A4A8154EF8}" type="datetimeFigureOut">
              <a:rPr lang="en-US" smtClean="0"/>
              <a:t>11/16/2012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1D791E-F437-FB43-B5CB-673825E2896C}" type="slidenum">
              <a:rPr lang="en-US" smtClean="0"/>
              <a:t>‹#›</a:t>
            </a:fld>
            <a:endParaRPr lang="en-US" dirty="0"/>
          </a:p>
        </p:txBody>
      </p:sp>
    </p:spTree>
    <p:extLst>
      <p:ext uri="{BB962C8B-B14F-4D97-AF65-F5344CB8AC3E}">
        <p14:creationId xmlns:p14="http://schemas.microsoft.com/office/powerpoint/2010/main" val="266127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EB327-00B8-C249-972F-47A4A8154EF8}" type="datetimeFigureOut">
              <a:rPr lang="en-US" smtClean="0"/>
              <a:t>11/16/2012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1D791E-F437-FB43-B5CB-673825E2896C}" type="slidenum">
              <a:rPr lang="en-US" smtClean="0"/>
              <a:t>‹#›</a:t>
            </a:fld>
            <a:endParaRPr lang="en-US" dirty="0"/>
          </a:p>
        </p:txBody>
      </p:sp>
    </p:spTree>
    <p:extLst>
      <p:ext uri="{BB962C8B-B14F-4D97-AF65-F5344CB8AC3E}">
        <p14:creationId xmlns:p14="http://schemas.microsoft.com/office/powerpoint/2010/main" val="399530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EB327-00B8-C249-972F-47A4A8154EF8}" type="datetimeFigureOut">
              <a:rPr lang="en-US" smtClean="0"/>
              <a:t>11/16/2012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1D791E-F437-FB43-B5CB-673825E2896C}" type="slidenum">
              <a:rPr lang="en-US" smtClean="0"/>
              <a:t>‹#›</a:t>
            </a:fld>
            <a:endParaRPr lang="en-US" dirty="0"/>
          </a:p>
        </p:txBody>
      </p:sp>
    </p:spTree>
    <p:extLst>
      <p:ext uri="{BB962C8B-B14F-4D97-AF65-F5344CB8AC3E}">
        <p14:creationId xmlns:p14="http://schemas.microsoft.com/office/powerpoint/2010/main" val="105091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EB327-00B8-C249-972F-47A4A8154EF8}" type="datetimeFigureOut">
              <a:rPr lang="en-US" smtClean="0"/>
              <a:t>11/16/2012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D791E-F437-FB43-B5CB-673825E2896C}" type="slidenum">
              <a:rPr lang="en-US" smtClean="0"/>
              <a:t>‹#›</a:t>
            </a:fld>
            <a:endParaRPr lang="en-US" dirty="0"/>
          </a:p>
        </p:txBody>
      </p:sp>
      <p:pic>
        <p:nvPicPr>
          <p:cNvPr id="7" name="Picture 6" descr="SDP_pp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2700"/>
            <a:ext cx="9144000" cy="6829909"/>
          </a:xfrm>
          <a:prstGeom prst="rect">
            <a:avLst/>
          </a:prstGeom>
        </p:spPr>
      </p:pic>
    </p:spTree>
    <p:extLst>
      <p:ext uri="{BB962C8B-B14F-4D97-AF65-F5344CB8AC3E}">
        <p14:creationId xmlns:p14="http://schemas.microsoft.com/office/powerpoint/2010/main" val="267341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ganttproject.biz/"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piazza.com/"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hyperlink" Target="mailto:sdpsupport@icarnegie.co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sdpsupport@icarnegie.com"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mailto:sdpsupport@icarnegie.com"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moodle.icarnegi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3225"/>
            <a:ext cx="7772400" cy="1470025"/>
          </a:xfrm>
        </p:spPr>
        <p:txBody>
          <a:bodyPr>
            <a:normAutofit fontScale="90000"/>
          </a:bodyPr>
          <a:lstStyle/>
          <a:p>
            <a:r>
              <a:rPr lang="en-US" sz="6000" b="1" dirty="0" smtClean="0"/>
              <a:t>Welcome to </a:t>
            </a:r>
            <a:br>
              <a:rPr lang="en-US" sz="6000" b="1" dirty="0" smtClean="0"/>
            </a:br>
            <a:r>
              <a:rPr lang="en-US" sz="6000" b="1" dirty="0" smtClean="0"/>
              <a:t>SDP </a:t>
            </a:r>
            <a:r>
              <a:rPr lang="en-US" sz="6000" b="1" dirty="0" smtClean="0"/>
              <a:t>Training - Session </a:t>
            </a:r>
            <a:r>
              <a:rPr lang="en-US" sz="6000" b="1" dirty="0" smtClean="0"/>
              <a:t>01</a:t>
            </a:r>
            <a:br>
              <a:rPr lang="en-US" sz="6000" b="1" dirty="0" smtClean="0"/>
            </a:br>
            <a:r>
              <a:rPr lang="en-US" sz="6000" b="1" dirty="0" smtClean="0"/>
              <a:t/>
            </a:r>
            <a:br>
              <a:rPr lang="en-US" sz="6000" b="1" dirty="0" smtClean="0"/>
            </a:br>
            <a:endParaRPr lang="en-US" sz="4000" b="1" dirty="0"/>
          </a:p>
        </p:txBody>
      </p:sp>
      <p:sp>
        <p:nvSpPr>
          <p:cNvPr id="3" name="Subtitle 2"/>
          <p:cNvSpPr>
            <a:spLocks noGrp="1"/>
          </p:cNvSpPr>
          <p:nvPr>
            <p:ph type="subTitle" idx="1"/>
          </p:nvPr>
        </p:nvSpPr>
        <p:spPr/>
        <p:txBody>
          <a:bodyPr>
            <a:noAutofit/>
          </a:bodyPr>
          <a:lstStyle/>
          <a:p>
            <a:r>
              <a:rPr lang="en-US" sz="2400" b="1" dirty="0" smtClean="0">
                <a:solidFill>
                  <a:schemeClr val="tx1">
                    <a:lumMod val="50000"/>
                    <a:lumOff val="50000"/>
                  </a:schemeClr>
                </a:solidFill>
              </a:rPr>
              <a:t>SDP Support Team:</a:t>
            </a:r>
          </a:p>
          <a:p>
            <a:r>
              <a:rPr lang="en-US" sz="2400" b="1" dirty="0" smtClean="0">
                <a:solidFill>
                  <a:schemeClr val="tx1">
                    <a:lumMod val="50000"/>
                    <a:lumOff val="50000"/>
                  </a:schemeClr>
                </a:solidFill>
              </a:rPr>
              <a:t>Melinda Kulick, Jill Walker, Cathy White</a:t>
            </a:r>
          </a:p>
          <a:p>
            <a:endParaRPr lang="en-US" sz="2400" b="1" dirty="0" smtClean="0">
              <a:solidFill>
                <a:schemeClr val="tx1">
                  <a:lumMod val="50000"/>
                  <a:lumOff val="50000"/>
                </a:schemeClr>
              </a:solidFill>
            </a:endParaRPr>
          </a:p>
          <a:p>
            <a:r>
              <a:rPr lang="en-US" sz="2400" b="1" dirty="0" smtClean="0">
                <a:solidFill>
                  <a:schemeClr val="tx1">
                    <a:lumMod val="50000"/>
                    <a:lumOff val="50000"/>
                  </a:schemeClr>
                </a:solidFill>
              </a:rPr>
              <a:t>sdpsupport@icarnegie.com</a:t>
            </a:r>
            <a:endParaRPr lang="en-US" sz="2400" b="1" dirty="0">
              <a:solidFill>
                <a:schemeClr val="tx1">
                  <a:lumMod val="50000"/>
                  <a:lumOff val="50000"/>
                </a:schemeClr>
              </a:solidFill>
            </a:endParaRPr>
          </a:p>
        </p:txBody>
      </p:sp>
    </p:spTree>
    <p:extLst>
      <p:ext uri="{BB962C8B-B14F-4D97-AF65-F5344CB8AC3E}">
        <p14:creationId xmlns:p14="http://schemas.microsoft.com/office/powerpoint/2010/main" val="2355569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Materials</a:t>
            </a:r>
            <a:endParaRPr 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254578"/>
            <a:ext cx="7492311" cy="5010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990725"/>
            <a:ext cx="1371600" cy="2647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1547813" y="1417638"/>
            <a:ext cx="3459344" cy="1816645"/>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 name="Oval 2"/>
          <p:cNvSpPr/>
          <p:nvPr/>
        </p:nvSpPr>
        <p:spPr>
          <a:xfrm>
            <a:off x="246703" y="3097235"/>
            <a:ext cx="1301110" cy="3563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58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Project </a:t>
            </a:r>
            <a:r>
              <a:rPr lang="en-US" b="1" dirty="0" smtClean="0"/>
              <a:t>Assessments</a:t>
            </a:r>
            <a:endParaRPr lang="en-US"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2424113"/>
            <a:ext cx="6948487" cy="20421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4" y="1724024"/>
            <a:ext cx="1420461" cy="2742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2052638" y="2631281"/>
            <a:ext cx="3365690" cy="80479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4" name="Oval 3"/>
          <p:cNvSpPr/>
          <p:nvPr/>
        </p:nvSpPr>
        <p:spPr>
          <a:xfrm>
            <a:off x="721835" y="3243417"/>
            <a:ext cx="1330803" cy="32891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931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Solutions</a:t>
            </a:r>
            <a:endParaRPr lang="en-US"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138363"/>
            <a:ext cx="7110413" cy="2581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38363"/>
            <a:ext cx="1371600" cy="2647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1600200" y="2404576"/>
            <a:ext cx="3764756" cy="162457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 name="Oval 2"/>
          <p:cNvSpPr/>
          <p:nvPr/>
        </p:nvSpPr>
        <p:spPr>
          <a:xfrm>
            <a:off x="457200" y="3882964"/>
            <a:ext cx="1143000" cy="40200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828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Instructor Guides</a:t>
            </a:r>
            <a:endParaRPr lang="en-US"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2038350"/>
            <a:ext cx="6419850" cy="1390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38350"/>
            <a:ext cx="1371600" cy="2647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1828800" y="2362201"/>
            <a:ext cx="4622006" cy="1943099"/>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 name="Oval 2"/>
          <p:cNvSpPr/>
          <p:nvPr/>
        </p:nvSpPr>
        <p:spPr>
          <a:xfrm>
            <a:off x="730973" y="4138785"/>
            <a:ext cx="1160417" cy="5664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369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96300" cy="1143000"/>
          </a:xfrm>
        </p:spPr>
        <p:txBody>
          <a:bodyPr>
            <a:normAutofit/>
          </a:bodyPr>
          <a:lstStyle/>
          <a:p>
            <a:r>
              <a:rPr lang="en-US" b="1" dirty="0" smtClean="0"/>
              <a:t>Instructor Training </a:t>
            </a:r>
            <a:r>
              <a:rPr lang="en-US" b="1" dirty="0" smtClean="0"/>
              <a:t>Resources</a:t>
            </a:r>
            <a:endParaRPr lang="en-US"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74" y="1313450"/>
            <a:ext cx="8782746" cy="46288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90" y="1223785"/>
            <a:ext cx="8838055" cy="43936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1619251" y="5015876"/>
            <a:ext cx="1770632" cy="83247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 name="Content Placeholder 2"/>
          <p:cNvSpPr>
            <a:spLocks noGrp="1"/>
          </p:cNvSpPr>
          <p:nvPr>
            <p:ph idx="1"/>
          </p:nvPr>
        </p:nvSpPr>
        <p:spPr>
          <a:xfrm>
            <a:off x="3105745" y="3561350"/>
            <a:ext cx="5619750" cy="2201862"/>
          </a:xfrm>
        </p:spPr>
        <p:txBody>
          <a:bodyPr>
            <a:normAutofit/>
          </a:bodyPr>
          <a:lstStyle/>
          <a:p>
            <a:pPr marL="0" indent="0">
              <a:buNone/>
            </a:pPr>
            <a:r>
              <a:rPr lang="en-US" sz="2800" b="1" dirty="0" smtClean="0"/>
              <a:t>Tools for the instructor: </a:t>
            </a:r>
          </a:p>
          <a:p>
            <a:r>
              <a:rPr lang="en-US" sz="2800" b="1" dirty="0" smtClean="0"/>
              <a:t>Instructor Training Syllabus</a:t>
            </a:r>
          </a:p>
          <a:p>
            <a:pPr lvl="1"/>
            <a:r>
              <a:rPr lang="en-US" sz="2400" b="1" dirty="0" smtClean="0"/>
              <a:t>Student view vs. Instructor view</a:t>
            </a:r>
          </a:p>
          <a:p>
            <a:r>
              <a:rPr lang="en-US" sz="2800" b="1" dirty="0" smtClean="0"/>
              <a:t>Instructor Training Workbook</a:t>
            </a:r>
            <a:endParaRPr lang="en-US" sz="2800" b="1" dirty="0"/>
          </a:p>
        </p:txBody>
      </p:sp>
    </p:spTree>
    <p:extLst>
      <p:ext uri="{BB962C8B-B14F-4D97-AF65-F5344CB8AC3E}">
        <p14:creationId xmlns:p14="http://schemas.microsoft.com/office/powerpoint/2010/main" val="3359385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Instructor Training Syllabus</a:t>
            </a:r>
            <a:endParaRPr lang="en-US" b="1" dirty="0"/>
          </a:p>
        </p:txBody>
      </p:sp>
      <p:sp>
        <p:nvSpPr>
          <p:cNvPr id="4" name="Rectangle 3"/>
          <p:cNvSpPr/>
          <p:nvPr/>
        </p:nvSpPr>
        <p:spPr>
          <a:xfrm>
            <a:off x="571499" y="1503313"/>
            <a:ext cx="7762875" cy="3108543"/>
          </a:xfrm>
          <a:prstGeom prst="rect">
            <a:avLst/>
          </a:prstGeom>
        </p:spPr>
        <p:txBody>
          <a:bodyPr wrap="square">
            <a:spAutoFit/>
          </a:bodyPr>
          <a:lstStyle/>
          <a:p>
            <a:r>
              <a:rPr lang="en-US" sz="2800" dirty="0" smtClean="0"/>
              <a:t>Consists of:</a:t>
            </a:r>
          </a:p>
          <a:p>
            <a:pPr marL="1828800" lvl="3" indent="-457200">
              <a:buFont typeface="Arial" pitchFamily="34" charset="0"/>
              <a:buChar char="•"/>
            </a:pPr>
            <a:r>
              <a:rPr lang="en-US" sz="2800" dirty="0" smtClean="0"/>
              <a:t>Course </a:t>
            </a:r>
            <a:r>
              <a:rPr lang="en-US" sz="2800" dirty="0"/>
              <a:t>Overview</a:t>
            </a:r>
          </a:p>
          <a:p>
            <a:pPr marL="1828800" lvl="3" indent="-457200">
              <a:buFont typeface="Arial" pitchFamily="34" charset="0"/>
              <a:buChar char="•"/>
            </a:pPr>
            <a:r>
              <a:rPr lang="en-US" sz="2800" dirty="0"/>
              <a:t>Learning Outcomes</a:t>
            </a:r>
          </a:p>
          <a:p>
            <a:pPr marL="1828800" lvl="3" indent="-457200">
              <a:buFont typeface="Arial" pitchFamily="34" charset="0"/>
              <a:buChar char="•"/>
            </a:pPr>
            <a:r>
              <a:rPr lang="en-US" sz="2800" dirty="0"/>
              <a:t>Textbooks </a:t>
            </a:r>
          </a:p>
          <a:p>
            <a:pPr marL="1828800" lvl="3" indent="-457200">
              <a:buFont typeface="Arial" pitchFamily="34" charset="0"/>
              <a:buChar char="•"/>
            </a:pPr>
            <a:r>
              <a:rPr lang="en-US" sz="2800" dirty="0" smtClean="0"/>
              <a:t>Class </a:t>
            </a:r>
            <a:r>
              <a:rPr lang="en-US" sz="2800" dirty="0"/>
              <a:t>Format and Setup</a:t>
            </a:r>
          </a:p>
          <a:p>
            <a:pPr marL="1828800" lvl="3" indent="-457200">
              <a:buFont typeface="Arial" pitchFamily="34" charset="0"/>
              <a:buChar char="•"/>
            </a:pPr>
            <a:r>
              <a:rPr lang="en-US" sz="2800" dirty="0"/>
              <a:t>SME Sessions</a:t>
            </a:r>
          </a:p>
          <a:p>
            <a:pPr marL="1828800" lvl="3" indent="-457200">
              <a:buFont typeface="Arial" pitchFamily="34" charset="0"/>
              <a:buChar char="•"/>
            </a:pPr>
            <a:r>
              <a:rPr lang="en-US" sz="2800" dirty="0"/>
              <a:t>Course Materials and Activities</a:t>
            </a:r>
          </a:p>
        </p:txBody>
      </p:sp>
    </p:spTree>
    <p:extLst>
      <p:ext uri="{BB962C8B-B14F-4D97-AF65-F5344CB8AC3E}">
        <p14:creationId xmlns:p14="http://schemas.microsoft.com/office/powerpoint/2010/main" val="217577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Class </a:t>
            </a:r>
            <a:r>
              <a:rPr lang="en-US" b="1" dirty="0" smtClean="0"/>
              <a:t>Format and Setup</a:t>
            </a:r>
            <a:endParaRPr lang="en-US" b="1" dirty="0"/>
          </a:p>
        </p:txBody>
      </p:sp>
      <p:sp>
        <p:nvSpPr>
          <p:cNvPr id="3" name="Content Placeholder 2"/>
          <p:cNvSpPr>
            <a:spLocks noGrp="1"/>
          </p:cNvSpPr>
          <p:nvPr>
            <p:ph idx="1"/>
          </p:nvPr>
        </p:nvSpPr>
        <p:spPr>
          <a:xfrm>
            <a:off x="457199" y="1417638"/>
            <a:ext cx="8495731" cy="4525963"/>
          </a:xfrm>
        </p:spPr>
        <p:txBody>
          <a:bodyPr>
            <a:normAutofit fontScale="70000" lnSpcReduction="20000"/>
          </a:bodyPr>
          <a:lstStyle/>
          <a:p>
            <a:r>
              <a:rPr lang="en-US" dirty="0" smtClean="0"/>
              <a:t>SDP05, SDP07, SDP08 - 40-60 </a:t>
            </a:r>
            <a:r>
              <a:rPr lang="en-US" dirty="0"/>
              <a:t>hours </a:t>
            </a:r>
            <a:r>
              <a:rPr lang="en-US" dirty="0" smtClean="0"/>
              <a:t>=  Avg. instructor training </a:t>
            </a:r>
            <a:r>
              <a:rPr lang="en-US" dirty="0" smtClean="0"/>
              <a:t>time</a:t>
            </a:r>
          </a:p>
          <a:p>
            <a:r>
              <a:rPr lang="en-US" dirty="0" smtClean="0"/>
              <a:t>SDP06 – 40-80 hours = Avg. instructor training time</a:t>
            </a:r>
            <a:endParaRPr lang="en-US" dirty="0" smtClean="0"/>
          </a:p>
          <a:p>
            <a:endParaRPr lang="en-US" sz="900" dirty="0" smtClean="0"/>
          </a:p>
          <a:p>
            <a:r>
              <a:rPr lang="en-US" dirty="0" smtClean="0"/>
              <a:t>Self Study</a:t>
            </a:r>
          </a:p>
          <a:p>
            <a:endParaRPr lang="en-US" sz="900" dirty="0" smtClean="0"/>
          </a:p>
          <a:p>
            <a:r>
              <a:rPr lang="en-US" dirty="0" smtClean="0"/>
              <a:t>Materials </a:t>
            </a:r>
            <a:r>
              <a:rPr lang="en-US" dirty="0"/>
              <a:t>and activities </a:t>
            </a:r>
            <a:r>
              <a:rPr lang="en-US" dirty="0" smtClean="0"/>
              <a:t>include reviewing:</a:t>
            </a:r>
            <a:endParaRPr lang="en-US" dirty="0"/>
          </a:p>
          <a:p>
            <a:pPr lvl="1"/>
            <a:r>
              <a:rPr lang="en-US" dirty="0" smtClean="0"/>
              <a:t>Course materials </a:t>
            </a:r>
            <a:r>
              <a:rPr lang="en-US" dirty="0"/>
              <a:t>and instructor resources</a:t>
            </a:r>
          </a:p>
          <a:p>
            <a:pPr lvl="1"/>
            <a:r>
              <a:rPr lang="en-US" dirty="0" smtClean="0"/>
              <a:t>Project </a:t>
            </a:r>
            <a:r>
              <a:rPr lang="en-US" dirty="0"/>
              <a:t>materials and assignments</a:t>
            </a:r>
          </a:p>
          <a:p>
            <a:pPr lvl="1"/>
            <a:r>
              <a:rPr lang="en-US" dirty="0" smtClean="0"/>
              <a:t>In-class </a:t>
            </a:r>
            <a:r>
              <a:rPr lang="en-US" dirty="0"/>
              <a:t>exercises and assessments</a:t>
            </a:r>
          </a:p>
          <a:p>
            <a:pPr>
              <a:lnSpc>
                <a:spcPct val="110000"/>
              </a:lnSpc>
              <a:spcBef>
                <a:spcPts val="0"/>
              </a:spcBef>
            </a:pPr>
            <a:endParaRPr lang="en-US" sz="900" dirty="0" smtClean="0"/>
          </a:p>
          <a:p>
            <a:r>
              <a:rPr lang="en-US" dirty="0" smtClean="0"/>
              <a:t>To be fully certified:</a:t>
            </a:r>
          </a:p>
          <a:p>
            <a:pPr lvl="1"/>
            <a:r>
              <a:rPr lang="en-US" dirty="0" smtClean="0"/>
              <a:t>Pass </a:t>
            </a:r>
            <a:r>
              <a:rPr lang="en-US" dirty="0"/>
              <a:t>a certification </a:t>
            </a:r>
            <a:r>
              <a:rPr lang="en-US" dirty="0" smtClean="0"/>
              <a:t>exam</a:t>
            </a:r>
          </a:p>
          <a:p>
            <a:r>
              <a:rPr lang="en-US" dirty="0" smtClean="0"/>
              <a:t>Instructors have access to solutions </a:t>
            </a:r>
          </a:p>
          <a:p>
            <a:pPr lvl="1"/>
            <a:r>
              <a:rPr lang="en-US" dirty="0" smtClean="0"/>
              <a:t>Have ability to hide/unhide</a:t>
            </a:r>
            <a:endParaRPr lang="en-US" dirty="0"/>
          </a:p>
        </p:txBody>
      </p:sp>
      <p:pic>
        <p:nvPicPr>
          <p:cNvPr id="17410" name="Picture 2" descr="http://3.bp.blogspot.com/_uJWXOLIAe0c/TPx3pbNf9sI/AAAAAAAABLs/z3F7DvsQ-xQ/s200/c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930" y="4799605"/>
            <a:ext cx="190500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49167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a:t>SME Sessions  </a:t>
            </a:r>
            <a:br>
              <a:rPr lang="en-US" b="1" cap="all" dirty="0"/>
            </a:br>
            <a:endParaRPr lang="en-US" dirty="0"/>
          </a:p>
        </p:txBody>
      </p:sp>
      <p:sp>
        <p:nvSpPr>
          <p:cNvPr id="3" name="Content Placeholder 2"/>
          <p:cNvSpPr>
            <a:spLocks noGrp="1"/>
          </p:cNvSpPr>
          <p:nvPr>
            <p:ph idx="1"/>
          </p:nvPr>
        </p:nvSpPr>
        <p:spPr>
          <a:xfrm>
            <a:off x="457200" y="1238250"/>
            <a:ext cx="8229600" cy="4525963"/>
          </a:xfrm>
        </p:spPr>
        <p:txBody>
          <a:bodyPr/>
          <a:lstStyle/>
          <a:p>
            <a:r>
              <a:rPr lang="en-US" dirty="0" smtClean="0"/>
              <a:t>Course </a:t>
            </a:r>
            <a:r>
              <a:rPr lang="en-US" dirty="0"/>
              <a:t>subject matter </a:t>
            </a:r>
            <a:r>
              <a:rPr lang="en-US" dirty="0" smtClean="0"/>
              <a:t>expert </a:t>
            </a:r>
            <a:r>
              <a:rPr lang="en-US" dirty="0"/>
              <a:t>(SME) will be available to </a:t>
            </a:r>
            <a:r>
              <a:rPr lang="en-US" dirty="0" smtClean="0"/>
              <a:t>answer questions</a:t>
            </a:r>
          </a:p>
          <a:p>
            <a:endParaRPr lang="en-US" dirty="0" smtClean="0"/>
          </a:p>
          <a:p>
            <a:r>
              <a:rPr lang="en-US" dirty="0" smtClean="0"/>
              <a:t>Availability will be limited to </a:t>
            </a:r>
            <a:r>
              <a:rPr lang="en-US" dirty="0" smtClean="0"/>
              <a:t>the session listed </a:t>
            </a:r>
            <a:r>
              <a:rPr lang="en-US" dirty="0" smtClean="0"/>
              <a:t>on the </a:t>
            </a:r>
            <a:r>
              <a:rPr lang="en-US" dirty="0" smtClean="0"/>
              <a:t>schedule slide</a:t>
            </a:r>
            <a:endParaRPr lang="en-US" dirty="0"/>
          </a:p>
        </p:txBody>
      </p:sp>
    </p:spTree>
    <p:extLst>
      <p:ext uri="{BB962C8B-B14F-4D97-AF65-F5344CB8AC3E}">
        <p14:creationId xmlns:p14="http://schemas.microsoft.com/office/powerpoint/2010/main" val="2866699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SDP </a:t>
            </a:r>
            <a:r>
              <a:rPr lang="en-US" b="1" dirty="0" smtClean="0"/>
              <a:t>Instructor Training </a:t>
            </a:r>
            <a:r>
              <a:rPr lang="en-US" b="1" dirty="0" smtClean="0"/>
              <a:t>Workbook </a:t>
            </a:r>
            <a:br>
              <a:rPr lang="en-US" b="1" dirty="0" smtClean="0"/>
            </a:br>
            <a:r>
              <a:rPr lang="en-US" b="1" dirty="0" smtClean="0"/>
              <a:t>(for all courses)</a:t>
            </a:r>
            <a:endParaRPr lang="en-US" b="1" dirty="0"/>
          </a:p>
        </p:txBody>
      </p:sp>
      <p:sp>
        <p:nvSpPr>
          <p:cNvPr id="3" name="Content Placeholder 2"/>
          <p:cNvSpPr>
            <a:spLocks noGrp="1"/>
          </p:cNvSpPr>
          <p:nvPr>
            <p:ph idx="1"/>
          </p:nvPr>
        </p:nvSpPr>
        <p:spPr>
          <a:xfrm>
            <a:off x="266700" y="1333500"/>
            <a:ext cx="8877300" cy="4876231"/>
          </a:xfrm>
        </p:spPr>
        <p:txBody>
          <a:bodyPr>
            <a:normAutofit fontScale="92500" lnSpcReduction="20000"/>
          </a:bodyPr>
          <a:lstStyle/>
          <a:p>
            <a:pPr lvl="0"/>
            <a:r>
              <a:rPr lang="en-US" sz="4300" b="1" dirty="0" smtClean="0"/>
              <a:t>Two parts</a:t>
            </a:r>
          </a:p>
          <a:p>
            <a:pPr lvl="1"/>
            <a:r>
              <a:rPr lang="en-US" sz="3500" dirty="0" smtClean="0"/>
              <a:t>Part 01</a:t>
            </a:r>
          </a:p>
          <a:p>
            <a:pPr lvl="2"/>
            <a:r>
              <a:rPr lang="en-US" sz="3000" dirty="0" smtClean="0"/>
              <a:t>Assignments and Activities / Grading</a:t>
            </a:r>
          </a:p>
          <a:p>
            <a:pPr lvl="2"/>
            <a:r>
              <a:rPr lang="en-US" sz="3000" dirty="0" smtClean="0"/>
              <a:t>Depending on course, Projects 01-03 or Projects 01 and 02</a:t>
            </a:r>
            <a:endParaRPr lang="en-US" sz="3000" dirty="0" smtClean="0"/>
          </a:p>
          <a:p>
            <a:pPr lvl="1"/>
            <a:endParaRPr lang="en-US" sz="3500" dirty="0" smtClean="0"/>
          </a:p>
          <a:p>
            <a:pPr lvl="1"/>
            <a:r>
              <a:rPr lang="en-US" sz="3500" dirty="0" smtClean="0"/>
              <a:t>Part 02</a:t>
            </a:r>
          </a:p>
          <a:p>
            <a:pPr lvl="2"/>
            <a:r>
              <a:rPr lang="en-US" sz="3000" dirty="0" smtClean="0"/>
              <a:t>Assignments and Activities / Grading</a:t>
            </a:r>
          </a:p>
          <a:p>
            <a:pPr lvl="2"/>
            <a:r>
              <a:rPr lang="en-US" sz="3000" dirty="0" smtClean="0"/>
              <a:t>Will cover the remaining projects not covered in Part 01</a:t>
            </a:r>
            <a:endParaRPr lang="en-US" sz="3000" dirty="0" smtClean="0"/>
          </a:p>
          <a:p>
            <a:pPr lvl="2"/>
            <a:r>
              <a:rPr lang="en-US" sz="3000" dirty="0" smtClean="0"/>
              <a:t>Will be available halfway through review process</a:t>
            </a:r>
            <a:endParaRPr lang="en-US" sz="3000" dirty="0"/>
          </a:p>
        </p:txBody>
      </p:sp>
    </p:spTree>
    <p:extLst>
      <p:ext uri="{BB962C8B-B14F-4D97-AF65-F5344CB8AC3E}">
        <p14:creationId xmlns:p14="http://schemas.microsoft.com/office/powerpoint/2010/main" val="4281372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SDP </a:t>
            </a:r>
            <a:r>
              <a:rPr lang="en-US" b="1" dirty="0" smtClean="0"/>
              <a:t>Instructor Training </a:t>
            </a:r>
            <a:r>
              <a:rPr lang="en-US" b="1" dirty="0" smtClean="0"/>
              <a:t>Workbook </a:t>
            </a:r>
            <a:br>
              <a:rPr lang="en-US" b="1" dirty="0" smtClean="0"/>
            </a:br>
            <a:endParaRPr lang="en-US" b="1" dirty="0"/>
          </a:p>
        </p:txBody>
      </p:sp>
      <p:sp>
        <p:nvSpPr>
          <p:cNvPr id="3" name="Content Placeholder 2"/>
          <p:cNvSpPr>
            <a:spLocks noGrp="1"/>
          </p:cNvSpPr>
          <p:nvPr>
            <p:ph idx="1"/>
          </p:nvPr>
        </p:nvSpPr>
        <p:spPr>
          <a:xfrm>
            <a:off x="266700" y="1333500"/>
            <a:ext cx="8877300" cy="4876231"/>
          </a:xfrm>
        </p:spPr>
        <p:txBody>
          <a:bodyPr>
            <a:normAutofit/>
          </a:bodyPr>
          <a:lstStyle/>
          <a:p>
            <a:r>
              <a:rPr lang="en-US" sz="2800" dirty="0"/>
              <a:t> </a:t>
            </a:r>
            <a:r>
              <a:rPr lang="en-US" sz="2800" dirty="0" smtClean="0"/>
              <a:t>The Workbook will guide you through the course </a:t>
            </a:r>
            <a:endParaRPr lang="en-US" sz="2800" dirty="0"/>
          </a:p>
          <a:p>
            <a:r>
              <a:rPr lang="en-US" sz="2800" dirty="0"/>
              <a:t> </a:t>
            </a:r>
            <a:r>
              <a:rPr lang="en-US" sz="2800" dirty="0" smtClean="0"/>
              <a:t>Test yourself</a:t>
            </a:r>
          </a:p>
          <a:p>
            <a:pPr lvl="1"/>
            <a:r>
              <a:rPr lang="en-US" sz="2400" dirty="0" smtClean="0"/>
              <a:t>Answer the questions in the workbook</a:t>
            </a:r>
          </a:p>
          <a:p>
            <a:pPr lvl="1"/>
            <a:r>
              <a:rPr lang="en-US" sz="2400" dirty="0" smtClean="0"/>
              <a:t>Check your answers against the answers in the workbook</a:t>
            </a:r>
            <a:endParaRPr lang="en-US" sz="2400" dirty="0"/>
          </a:p>
          <a:p>
            <a:r>
              <a:rPr lang="en-US" sz="2800" dirty="0" smtClean="0"/>
              <a:t>You </a:t>
            </a:r>
            <a:r>
              <a:rPr lang="en-US" sz="2800" dirty="0"/>
              <a:t>do not need to turn in the Workbooks with your </a:t>
            </a:r>
            <a:r>
              <a:rPr lang="en-US" sz="2800" dirty="0" smtClean="0"/>
              <a:t>answers</a:t>
            </a:r>
            <a:r>
              <a:rPr lang="en-US" sz="2800" dirty="0"/>
              <a:t> </a:t>
            </a:r>
            <a:endParaRPr lang="en-US" sz="2800" dirty="0" smtClean="0"/>
          </a:p>
          <a:p>
            <a:r>
              <a:rPr lang="en-US" sz="2800" dirty="0" smtClean="0"/>
              <a:t>Main focus: Pass the certification exam!</a:t>
            </a:r>
          </a:p>
          <a:p>
            <a:pPr marL="0" indent="0">
              <a:buNone/>
            </a:pPr>
            <a:r>
              <a:rPr lang="en-US" sz="2800" dirty="0"/>
              <a:t> </a:t>
            </a:r>
            <a:endParaRPr lang="en-US" sz="2800" dirty="0" smtClean="0"/>
          </a:p>
          <a:p>
            <a:pPr marL="0" indent="0" algn="ctr">
              <a:buNone/>
            </a:pPr>
            <a:r>
              <a:rPr lang="en-US" sz="2800" b="1" dirty="0" smtClean="0"/>
              <a:t>The Workbook will help you do this!</a:t>
            </a:r>
            <a:endParaRPr lang="en-US" sz="2800" b="1" dirty="0"/>
          </a:p>
          <a:p>
            <a:pPr lvl="0"/>
            <a:endParaRPr lang="en-US" sz="3000" dirty="0"/>
          </a:p>
        </p:txBody>
      </p:sp>
    </p:spTree>
    <p:extLst>
      <p:ext uri="{BB962C8B-B14F-4D97-AF65-F5344CB8AC3E}">
        <p14:creationId xmlns:p14="http://schemas.microsoft.com/office/powerpoint/2010/main" val="409529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sz="half" idx="1"/>
          </p:nvPr>
        </p:nvSpPr>
        <p:spPr/>
        <p:txBody>
          <a:bodyPr>
            <a:normAutofit fontScale="92500" lnSpcReduction="20000"/>
          </a:bodyPr>
          <a:lstStyle/>
          <a:p>
            <a:pPr lvl="0"/>
            <a:r>
              <a:rPr lang="en-US" dirty="0" smtClean="0"/>
              <a:t>Next Training Cohort – SDP05-SDP08</a:t>
            </a:r>
          </a:p>
          <a:p>
            <a:pPr lvl="0"/>
            <a:r>
              <a:rPr lang="en-US" dirty="0" smtClean="0"/>
              <a:t>Training Dates</a:t>
            </a:r>
          </a:p>
          <a:p>
            <a:pPr lvl="0"/>
            <a:r>
              <a:rPr lang="en-US" dirty="0" smtClean="0"/>
              <a:t>LMS </a:t>
            </a:r>
            <a:r>
              <a:rPr lang="en-US" dirty="0"/>
              <a:t>Overview</a:t>
            </a:r>
            <a:endParaRPr lang="en-US" sz="8800" dirty="0"/>
          </a:p>
          <a:p>
            <a:pPr lvl="0"/>
            <a:r>
              <a:rPr lang="en-US" dirty="0" smtClean="0"/>
              <a:t>Access &amp; Navigation</a:t>
            </a:r>
          </a:p>
          <a:p>
            <a:pPr lvl="0"/>
            <a:r>
              <a:rPr lang="en-US" dirty="0" smtClean="0"/>
              <a:t>Course </a:t>
            </a:r>
            <a:r>
              <a:rPr lang="en-US" dirty="0"/>
              <a:t>Structure </a:t>
            </a:r>
            <a:r>
              <a:rPr lang="en-US" dirty="0" smtClean="0"/>
              <a:t>&amp; Course Documents</a:t>
            </a:r>
            <a:endParaRPr lang="en-US" sz="8800" dirty="0"/>
          </a:p>
          <a:p>
            <a:pPr lvl="0"/>
            <a:r>
              <a:rPr lang="en-US" dirty="0" smtClean="0"/>
              <a:t>Project Material Layouts</a:t>
            </a:r>
            <a:endParaRPr lang="en-US" sz="8800" dirty="0"/>
          </a:p>
          <a:p>
            <a:pPr lvl="0"/>
            <a:r>
              <a:rPr lang="en-US" dirty="0" smtClean="0"/>
              <a:t>SDP Course Overview</a:t>
            </a:r>
          </a:p>
          <a:p>
            <a:pPr lvl="0"/>
            <a:r>
              <a:rPr lang="en-US" dirty="0" smtClean="0"/>
              <a:t>Instructor Training Resources</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Instructor </a:t>
            </a:r>
            <a:r>
              <a:rPr lang="en-US" dirty="0"/>
              <a:t>Training Syllabus</a:t>
            </a:r>
            <a:endParaRPr lang="en-US" sz="3600" dirty="0"/>
          </a:p>
          <a:p>
            <a:r>
              <a:rPr lang="en-US" dirty="0"/>
              <a:t>Instructor Training Workbook Part 01</a:t>
            </a:r>
          </a:p>
          <a:p>
            <a:pPr lvl="0"/>
            <a:r>
              <a:rPr lang="en-US" dirty="0"/>
              <a:t>Support contacts</a:t>
            </a:r>
          </a:p>
          <a:p>
            <a:pPr lvl="0"/>
            <a:r>
              <a:rPr lang="en-US" dirty="0"/>
              <a:t>Communication &amp; Support Expectations</a:t>
            </a:r>
          </a:p>
          <a:p>
            <a:pPr lvl="0"/>
            <a:r>
              <a:rPr lang="en-US" dirty="0"/>
              <a:t>Next Steps</a:t>
            </a:r>
            <a:endParaRPr lang="en-US" sz="4000" dirty="0"/>
          </a:p>
          <a:p>
            <a:pPr lvl="0"/>
            <a:r>
              <a:rPr lang="en-US" dirty="0"/>
              <a:t>Open Forum</a:t>
            </a:r>
            <a:endParaRPr lang="en-US" sz="4000" dirty="0"/>
          </a:p>
          <a:p>
            <a:endParaRPr lang="en-US" dirty="0"/>
          </a:p>
        </p:txBody>
      </p:sp>
    </p:spTree>
    <p:extLst>
      <p:ext uri="{BB962C8B-B14F-4D97-AF65-F5344CB8AC3E}">
        <p14:creationId xmlns:p14="http://schemas.microsoft.com/office/powerpoint/2010/main" val="3308939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t>SDP05 – Architecture and Design</a:t>
            </a:r>
            <a:endParaRPr lang="en-US" b="1" dirty="0"/>
          </a:p>
        </p:txBody>
      </p:sp>
      <p:sp>
        <p:nvSpPr>
          <p:cNvPr id="3" name="Content Placeholder 2"/>
          <p:cNvSpPr>
            <a:spLocks noGrp="1"/>
          </p:cNvSpPr>
          <p:nvPr>
            <p:ph idx="1"/>
          </p:nvPr>
        </p:nvSpPr>
        <p:spPr>
          <a:xfrm>
            <a:off x="457199" y="1600200"/>
            <a:ext cx="8618561" cy="4759657"/>
          </a:xfrm>
        </p:spPr>
        <p:txBody>
          <a:bodyPr>
            <a:normAutofit fontScale="77500" lnSpcReduction="20000"/>
          </a:bodyPr>
          <a:lstStyle/>
          <a:p>
            <a:pPr marL="0" indent="0">
              <a:buNone/>
            </a:pPr>
            <a:r>
              <a:rPr lang="en-US" dirty="0" smtClean="0"/>
              <a:t>This course builds on skills developed and supported by:</a:t>
            </a:r>
            <a:endParaRPr lang="en-US" dirty="0"/>
          </a:p>
          <a:p>
            <a:pPr lvl="0"/>
            <a:r>
              <a:rPr lang="en-US" dirty="0" smtClean="0"/>
              <a:t>SDP04: </a:t>
            </a:r>
            <a:r>
              <a:rPr lang="en-US" dirty="0"/>
              <a:t>Performance, Data Structures &amp; Algorithms</a:t>
            </a:r>
            <a:endParaRPr lang="en-US" sz="4000" dirty="0"/>
          </a:p>
          <a:p>
            <a:pPr marL="0" indent="0">
              <a:buNone/>
            </a:pPr>
            <a:endParaRPr lang="en-US" dirty="0" smtClean="0"/>
          </a:p>
          <a:p>
            <a:pPr marL="0" indent="0">
              <a:buNone/>
            </a:pPr>
            <a:r>
              <a:rPr lang="en-US" dirty="0" smtClean="0"/>
              <a:t>Sample of Student Outcomes:</a:t>
            </a:r>
          </a:p>
          <a:p>
            <a:pPr lvl="0"/>
            <a:r>
              <a:rPr lang="en-US" dirty="0" smtClean="0"/>
              <a:t>Identify </a:t>
            </a:r>
            <a:r>
              <a:rPr lang="en-US" dirty="0"/>
              <a:t>risks and discuss how to mitigate them.</a:t>
            </a:r>
          </a:p>
          <a:p>
            <a:pPr lvl="0"/>
            <a:r>
              <a:rPr lang="en-US" dirty="0" smtClean="0"/>
              <a:t>Discuss the </a:t>
            </a:r>
            <a:r>
              <a:rPr lang="en-US" dirty="0"/>
              <a:t>purpose for creating different views of software architecture </a:t>
            </a:r>
            <a:endParaRPr lang="en-US" dirty="0" smtClean="0"/>
          </a:p>
          <a:p>
            <a:pPr lvl="0"/>
            <a:r>
              <a:rPr lang="en-US" dirty="0" smtClean="0"/>
              <a:t>Discuss </a:t>
            </a:r>
            <a:r>
              <a:rPr lang="en-US" dirty="0"/>
              <a:t>architecture styles and the relationship each has with various standard quality attributes and design </a:t>
            </a:r>
            <a:r>
              <a:rPr lang="en-US" dirty="0" smtClean="0"/>
              <a:t>patterns</a:t>
            </a:r>
            <a:endParaRPr lang="en-US" dirty="0"/>
          </a:p>
          <a:p>
            <a:pPr lvl="0"/>
            <a:r>
              <a:rPr lang="en-US" dirty="0" smtClean="0"/>
              <a:t>Describe </a:t>
            </a:r>
            <a:r>
              <a:rPr lang="en-US" dirty="0"/>
              <a:t>how software architecture and design can be used during software </a:t>
            </a:r>
            <a:r>
              <a:rPr lang="en-US" dirty="0" smtClean="0"/>
              <a:t>maintenance</a:t>
            </a:r>
            <a:endParaRPr lang="en-US" dirty="0"/>
          </a:p>
          <a:p>
            <a:pPr lvl="0"/>
            <a:r>
              <a:rPr lang="en-US" dirty="0"/>
              <a:t>I</a:t>
            </a:r>
            <a:r>
              <a:rPr lang="en-US" dirty="0" smtClean="0"/>
              <a:t>dentify </a:t>
            </a:r>
            <a:r>
              <a:rPr lang="en-US" dirty="0"/>
              <a:t>the flow of a system </a:t>
            </a:r>
            <a:r>
              <a:rPr lang="en-US" dirty="0" smtClean="0"/>
              <a:t>solution</a:t>
            </a:r>
            <a:endParaRPr lang="en-US" dirty="0">
              <a:effectLst/>
            </a:endParaRPr>
          </a:p>
        </p:txBody>
      </p:sp>
    </p:spTree>
    <p:extLst>
      <p:ext uri="{BB962C8B-B14F-4D97-AF65-F5344CB8AC3E}">
        <p14:creationId xmlns:p14="http://schemas.microsoft.com/office/powerpoint/2010/main" val="399750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SDP05</a:t>
            </a:r>
            <a:r>
              <a:rPr lang="en-US" dirty="0" smtClean="0"/>
              <a:t> </a:t>
            </a:r>
            <a:r>
              <a:rPr lang="en-US" b="1" cap="all" dirty="0" smtClean="0"/>
              <a:t>prerequisites</a:t>
            </a:r>
            <a:r>
              <a:rPr lang="en-US" b="1" cap="all" dirty="0"/>
              <a:t/>
            </a:r>
            <a:br>
              <a:rPr lang="en-US" b="1" cap="all" dirty="0"/>
            </a:br>
            <a:endParaRPr lang="en-US" dirty="0"/>
          </a:p>
        </p:txBody>
      </p:sp>
      <p:sp>
        <p:nvSpPr>
          <p:cNvPr id="3" name="Content Placeholder 2"/>
          <p:cNvSpPr>
            <a:spLocks noGrp="1"/>
          </p:cNvSpPr>
          <p:nvPr>
            <p:ph idx="1"/>
          </p:nvPr>
        </p:nvSpPr>
        <p:spPr>
          <a:xfrm>
            <a:off x="0" y="1582732"/>
            <a:ext cx="6838950" cy="4525963"/>
          </a:xfrm>
        </p:spPr>
        <p:txBody>
          <a:bodyPr>
            <a:normAutofit lnSpcReduction="10000"/>
          </a:bodyPr>
          <a:lstStyle/>
          <a:p>
            <a:r>
              <a:rPr lang="en-US" dirty="0" smtClean="0"/>
              <a:t>Must </a:t>
            </a:r>
            <a:r>
              <a:rPr lang="en-US" dirty="0"/>
              <a:t>complete the following </a:t>
            </a:r>
            <a:r>
              <a:rPr lang="en-US" dirty="0" smtClean="0"/>
              <a:t>:</a:t>
            </a:r>
            <a:endParaRPr lang="en-US" dirty="0"/>
          </a:p>
          <a:p>
            <a:pPr lvl="1"/>
            <a:r>
              <a:rPr lang="en-US" dirty="0"/>
              <a:t>Signature Course Foundations </a:t>
            </a:r>
            <a:r>
              <a:rPr lang="en-US" dirty="0" smtClean="0"/>
              <a:t>Training</a:t>
            </a:r>
          </a:p>
          <a:p>
            <a:pPr marL="457200" lvl="1" indent="0">
              <a:buNone/>
            </a:pPr>
            <a:endParaRPr lang="en-US" dirty="0"/>
          </a:p>
          <a:p>
            <a:r>
              <a:rPr lang="en-US" dirty="0" smtClean="0"/>
              <a:t>Obtain the textbook:</a:t>
            </a:r>
            <a:r>
              <a:rPr lang="en-US" dirty="0"/>
              <a:t> </a:t>
            </a:r>
            <a:endParaRPr lang="en-US" dirty="0" smtClean="0"/>
          </a:p>
          <a:p>
            <a:pPr lvl="1"/>
            <a:r>
              <a:rPr lang="en-US" i="1" dirty="0"/>
              <a:t>Just Enough Software Architecture: A Risk-Driven Approach</a:t>
            </a:r>
            <a:r>
              <a:rPr lang="en-US" dirty="0"/>
              <a:t> by George Fairbanks, Marshall &amp; Brainerd Publishers, 2010.</a:t>
            </a:r>
            <a:endParaRPr lang="en-US" sz="3600" dirty="0"/>
          </a:p>
          <a:p>
            <a:pPr lvl="2"/>
            <a:r>
              <a:rPr lang="en-US" dirty="0" smtClean="0"/>
              <a:t>Click on book image in Moodle to link to Amazon</a:t>
            </a:r>
            <a:endParaRPr lang="en-US" dirty="0"/>
          </a:p>
          <a:p>
            <a:endParaRPr lang="en-US" dirty="0"/>
          </a:p>
        </p:txBody>
      </p:sp>
      <p:sp>
        <p:nvSpPr>
          <p:cNvPr id="4" name="AutoShape 2" descr="http://moodle.icarnegie.com/moodle/pluginfile.php/4443/course/section/559/SDP05.jpg"/>
          <p:cNvSpPr>
            <a:spLocks noChangeAspect="1" noChangeArrowheads="1"/>
          </p:cNvSpPr>
          <p:nvPr/>
        </p:nvSpPr>
        <p:spPr bwMode="auto">
          <a:xfrm>
            <a:off x="155575" y="-922338"/>
            <a:ext cx="150495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moodle.icarnegie.com/moodle/pluginfile.php/4443/course/section/559/SDP05.jpg"/>
          <p:cNvSpPr>
            <a:spLocks noChangeAspect="1" noChangeArrowheads="1"/>
          </p:cNvSpPr>
          <p:nvPr/>
        </p:nvSpPr>
        <p:spPr bwMode="auto">
          <a:xfrm>
            <a:off x="307975" y="-769938"/>
            <a:ext cx="150495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560" y="1804035"/>
            <a:ext cx="1920240" cy="246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90654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500"/>
            <a:ext cx="8229600" cy="1143000"/>
          </a:xfrm>
        </p:spPr>
        <p:txBody>
          <a:bodyPr/>
          <a:lstStyle/>
          <a:p>
            <a:r>
              <a:rPr lang="en-US" b="1" dirty="0" smtClean="0"/>
              <a:t>SDP05 Session Schedule</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6288041"/>
              </p:ext>
            </p:extLst>
          </p:nvPr>
        </p:nvGraphicFramePr>
        <p:xfrm>
          <a:off x="353827" y="1054577"/>
          <a:ext cx="8456798" cy="5315712"/>
        </p:xfrm>
        <a:graphic>
          <a:graphicData uri="http://schemas.openxmlformats.org/drawingml/2006/table">
            <a:tbl>
              <a:tblPr firstRow="1" firstCol="1" lastRow="1" lastCol="1" bandRow="1" bandCol="1">
                <a:tableStyleId>{5C22544A-7EE6-4342-B048-85BDC9FD1C3A}</a:tableStyleId>
              </a:tblPr>
              <a:tblGrid>
                <a:gridCol w="8456798"/>
              </a:tblGrid>
              <a:tr h="278415">
                <a:tc>
                  <a:txBody>
                    <a:bodyPr/>
                    <a:lstStyle/>
                    <a:p>
                      <a:pPr marL="0" marR="0" algn="ctr">
                        <a:lnSpc>
                          <a:spcPct val="120000"/>
                        </a:lnSpc>
                        <a:spcBef>
                          <a:spcPts val="0"/>
                        </a:spcBef>
                        <a:spcAft>
                          <a:spcPts val="0"/>
                        </a:spcAft>
                      </a:pPr>
                      <a:r>
                        <a:rPr lang="en-US" sz="1600" dirty="0">
                          <a:effectLst/>
                        </a:rPr>
                        <a:t>Topics</a:t>
                      </a:r>
                      <a:endParaRPr lang="en-US" sz="2000" dirty="0">
                        <a:effectLst/>
                        <a:latin typeface="Arial"/>
                        <a:ea typeface="ＭＳ Ｐゴシック"/>
                        <a:cs typeface="Times New Roman"/>
                      </a:endParaRPr>
                    </a:p>
                  </a:txBody>
                  <a:tcPr marL="68580" marR="68580" marT="0" marB="0"/>
                </a:tc>
              </a:tr>
              <a:tr h="1156238">
                <a:tc>
                  <a:txBody>
                    <a:bodyPr/>
                    <a:lstStyle/>
                    <a:p>
                      <a:pPr marL="228600" marR="0" indent="-228600">
                        <a:spcBef>
                          <a:spcPts val="0"/>
                        </a:spcBef>
                        <a:spcAft>
                          <a:spcPts val="0"/>
                        </a:spcAft>
                        <a:tabLst>
                          <a:tab pos="228600" algn="l"/>
                          <a:tab pos="457200" algn="l"/>
                        </a:tabLst>
                      </a:pPr>
                      <a:r>
                        <a:rPr lang="en-US" sz="1600">
                          <a:effectLst/>
                        </a:rPr>
                        <a:t>Session 01 (Group Session): LMS Overview  </a:t>
                      </a:r>
                    </a:p>
                    <a:p>
                      <a:pPr marL="342900" marR="0" lvl="0" indent="-342900">
                        <a:spcBef>
                          <a:spcPts val="0"/>
                        </a:spcBef>
                        <a:spcAft>
                          <a:spcPts val="0"/>
                        </a:spcAft>
                        <a:buFont typeface="Symbol"/>
                        <a:buChar char=""/>
                        <a:tabLst>
                          <a:tab pos="228600" algn="l"/>
                          <a:tab pos="457200" algn="l"/>
                        </a:tabLst>
                      </a:pPr>
                      <a:r>
                        <a:rPr lang="en-US" sz="1600">
                          <a:effectLst/>
                        </a:rPr>
                        <a:t>Piazza Overview</a:t>
                      </a:r>
                    </a:p>
                    <a:p>
                      <a:pPr marL="342900" marR="0" lvl="0" indent="-342900">
                        <a:spcBef>
                          <a:spcPts val="0"/>
                        </a:spcBef>
                        <a:spcAft>
                          <a:spcPts val="0"/>
                        </a:spcAft>
                        <a:buFont typeface="Symbol"/>
                        <a:buChar char=""/>
                        <a:tabLst>
                          <a:tab pos="228600" algn="l"/>
                          <a:tab pos="457200" algn="l"/>
                        </a:tabLst>
                      </a:pPr>
                      <a:r>
                        <a:rPr lang="en-US" sz="1600">
                          <a:effectLst/>
                        </a:rPr>
                        <a:t>LMS Overview</a:t>
                      </a:r>
                    </a:p>
                    <a:p>
                      <a:pPr marL="342900" marR="0" lvl="0" indent="-342900">
                        <a:spcBef>
                          <a:spcPts val="0"/>
                        </a:spcBef>
                        <a:spcAft>
                          <a:spcPts val="0"/>
                        </a:spcAft>
                        <a:buFont typeface="Symbol"/>
                        <a:buChar char=""/>
                        <a:tabLst>
                          <a:tab pos="228600" algn="l"/>
                          <a:tab pos="457200" algn="l"/>
                        </a:tabLst>
                      </a:pPr>
                      <a:r>
                        <a:rPr lang="en-US" sz="1600">
                          <a:effectLst/>
                        </a:rPr>
                        <a:t>Review course structure and instructor resources</a:t>
                      </a:r>
                    </a:p>
                    <a:p>
                      <a:pPr marL="228600" marR="0" indent="-228600">
                        <a:spcBef>
                          <a:spcPts val="0"/>
                        </a:spcBef>
                        <a:spcAft>
                          <a:spcPts val="0"/>
                        </a:spcAft>
                        <a:tabLst>
                          <a:tab pos="228600" algn="l"/>
                          <a:tab pos="457200" algn="l"/>
                        </a:tabLst>
                      </a:pPr>
                      <a:r>
                        <a:rPr lang="en-US" sz="1600">
                          <a:effectLst/>
                        </a:rPr>
                        <a:t> </a:t>
                      </a:r>
                      <a:endParaRPr lang="en-US" sz="1600">
                        <a:effectLst/>
                        <a:latin typeface="Calibri"/>
                        <a:ea typeface="ＭＳ Ｐゴシック"/>
                        <a:cs typeface="Times New Roman"/>
                      </a:endParaRPr>
                    </a:p>
                  </a:txBody>
                  <a:tcPr marL="68580" marR="68580" marT="0" marB="0"/>
                </a:tc>
              </a:tr>
              <a:tr h="1089935">
                <a:tc>
                  <a:txBody>
                    <a:bodyPr/>
                    <a:lstStyle/>
                    <a:p>
                      <a:pPr marL="0" marR="0">
                        <a:lnSpc>
                          <a:spcPct val="120000"/>
                        </a:lnSpc>
                        <a:spcBef>
                          <a:spcPts val="0"/>
                        </a:spcBef>
                        <a:spcAft>
                          <a:spcPts val="0"/>
                        </a:spcAft>
                      </a:pPr>
                      <a:r>
                        <a:rPr lang="en-US" sz="1600">
                          <a:effectLst/>
                        </a:rPr>
                        <a:t>Session 02 (Individual Session): Projects 01,02 and 03</a:t>
                      </a:r>
                      <a:endParaRPr lang="en-US" sz="2000">
                        <a:effectLst/>
                      </a:endParaRPr>
                    </a:p>
                    <a:p>
                      <a:pPr marL="342900" marR="0" lvl="0" indent="-342900">
                        <a:lnSpc>
                          <a:spcPct val="120000"/>
                        </a:lnSpc>
                        <a:spcBef>
                          <a:spcPts val="0"/>
                        </a:spcBef>
                        <a:spcAft>
                          <a:spcPts val="0"/>
                        </a:spcAft>
                        <a:buFont typeface="Symbol"/>
                        <a:buChar char=""/>
                      </a:pPr>
                      <a:r>
                        <a:rPr lang="en-US" sz="1600">
                          <a:effectLst/>
                        </a:rPr>
                        <a:t>Review all Project 01 materials </a:t>
                      </a:r>
                      <a:endParaRPr lang="en-US" sz="2000">
                        <a:effectLst/>
                      </a:endParaRPr>
                    </a:p>
                    <a:p>
                      <a:pPr marL="342900" marR="0" lvl="0" indent="-342900">
                        <a:lnSpc>
                          <a:spcPct val="120000"/>
                        </a:lnSpc>
                        <a:spcBef>
                          <a:spcPts val="0"/>
                        </a:spcBef>
                        <a:spcAft>
                          <a:spcPts val="0"/>
                        </a:spcAft>
                        <a:buFont typeface="Symbol"/>
                        <a:buChar char=""/>
                      </a:pPr>
                      <a:r>
                        <a:rPr lang="en-US" sz="1600">
                          <a:effectLst/>
                        </a:rPr>
                        <a:t>Review all Project 02 materials</a:t>
                      </a:r>
                      <a:endParaRPr lang="en-US" sz="2000">
                        <a:effectLst/>
                      </a:endParaRPr>
                    </a:p>
                    <a:p>
                      <a:pPr marL="342900" marR="0" lvl="0" indent="-342900">
                        <a:lnSpc>
                          <a:spcPct val="120000"/>
                        </a:lnSpc>
                        <a:spcBef>
                          <a:spcPts val="0"/>
                        </a:spcBef>
                        <a:spcAft>
                          <a:spcPts val="0"/>
                        </a:spcAft>
                        <a:buFont typeface="Symbol"/>
                        <a:buChar char=""/>
                      </a:pPr>
                      <a:r>
                        <a:rPr lang="en-US" sz="1600">
                          <a:effectLst/>
                        </a:rPr>
                        <a:t>Review all Project 03 materials</a:t>
                      </a:r>
                      <a:endParaRPr lang="en-US" sz="2000">
                        <a:effectLst/>
                        <a:latin typeface="Arial"/>
                        <a:ea typeface="ＭＳ Ｐゴシック"/>
                        <a:cs typeface="Times New Roman"/>
                      </a:endParaRPr>
                    </a:p>
                  </a:txBody>
                  <a:tcPr marL="68580" marR="68580" marT="0" marB="0"/>
                </a:tc>
              </a:tr>
              <a:tr h="812438">
                <a:tc>
                  <a:txBody>
                    <a:bodyPr/>
                    <a:lstStyle/>
                    <a:p>
                      <a:pPr marL="0" marR="0">
                        <a:lnSpc>
                          <a:spcPct val="120000"/>
                        </a:lnSpc>
                        <a:spcBef>
                          <a:spcPts val="0"/>
                        </a:spcBef>
                        <a:spcAft>
                          <a:spcPts val="0"/>
                        </a:spcAft>
                      </a:pPr>
                      <a:r>
                        <a:rPr lang="en-US" sz="1600">
                          <a:effectLst/>
                        </a:rPr>
                        <a:t>Session 03 (Individual Session): Project 04 and 05</a:t>
                      </a:r>
                      <a:endParaRPr lang="en-US" sz="2000">
                        <a:effectLst/>
                      </a:endParaRPr>
                    </a:p>
                    <a:p>
                      <a:pPr marL="342900" marR="0" lvl="0" indent="-342900">
                        <a:lnSpc>
                          <a:spcPct val="120000"/>
                        </a:lnSpc>
                        <a:spcBef>
                          <a:spcPts val="0"/>
                        </a:spcBef>
                        <a:spcAft>
                          <a:spcPts val="0"/>
                        </a:spcAft>
                        <a:buFont typeface="Symbol"/>
                        <a:buChar char=""/>
                      </a:pPr>
                      <a:r>
                        <a:rPr lang="en-US" sz="1600">
                          <a:effectLst/>
                        </a:rPr>
                        <a:t>Review all Project 04 materials</a:t>
                      </a:r>
                      <a:endParaRPr lang="en-US" sz="2000">
                        <a:effectLst/>
                      </a:endParaRPr>
                    </a:p>
                    <a:p>
                      <a:pPr marL="342900" marR="0" lvl="0" indent="-342900">
                        <a:lnSpc>
                          <a:spcPct val="120000"/>
                        </a:lnSpc>
                        <a:spcBef>
                          <a:spcPts val="0"/>
                        </a:spcBef>
                        <a:spcAft>
                          <a:spcPts val="0"/>
                        </a:spcAft>
                        <a:buFont typeface="Symbol"/>
                        <a:buChar char=""/>
                      </a:pPr>
                      <a:r>
                        <a:rPr lang="en-US" sz="1600">
                          <a:effectLst/>
                        </a:rPr>
                        <a:t>Review all Project 05 materials</a:t>
                      </a:r>
                      <a:endParaRPr lang="en-US" sz="2000">
                        <a:effectLst/>
                        <a:latin typeface="Arial"/>
                        <a:ea typeface="ＭＳ Ｐゴシック"/>
                        <a:cs typeface="Times New Roman"/>
                      </a:endParaRPr>
                    </a:p>
                  </a:txBody>
                  <a:tcPr marL="68580" marR="68580" marT="0" marB="0"/>
                </a:tc>
              </a:tr>
              <a:tr h="1089935">
                <a:tc>
                  <a:txBody>
                    <a:bodyPr/>
                    <a:lstStyle/>
                    <a:p>
                      <a:pPr marL="0" marR="0">
                        <a:lnSpc>
                          <a:spcPct val="120000"/>
                        </a:lnSpc>
                        <a:spcBef>
                          <a:spcPts val="0"/>
                        </a:spcBef>
                        <a:spcAft>
                          <a:spcPts val="0"/>
                        </a:spcAft>
                      </a:pPr>
                      <a:r>
                        <a:rPr lang="en-US" sz="1600" dirty="0">
                          <a:effectLst/>
                        </a:rPr>
                        <a:t>Session 04 (Group Session): Final Review with SME </a:t>
                      </a:r>
                      <a:endParaRPr lang="en-US" sz="2000" dirty="0">
                        <a:effectLst/>
                      </a:endParaRPr>
                    </a:p>
                    <a:p>
                      <a:pPr marL="342900" marR="0" lvl="0" indent="-342900">
                        <a:lnSpc>
                          <a:spcPct val="120000"/>
                        </a:lnSpc>
                        <a:spcBef>
                          <a:spcPts val="0"/>
                        </a:spcBef>
                        <a:spcAft>
                          <a:spcPts val="0"/>
                        </a:spcAft>
                        <a:buFont typeface="Symbol"/>
                        <a:buChar char=""/>
                      </a:pPr>
                      <a:r>
                        <a:rPr lang="en-US" sz="1600" dirty="0">
                          <a:effectLst/>
                        </a:rPr>
                        <a:t>Course questions and answers</a:t>
                      </a:r>
                      <a:endParaRPr lang="en-US" sz="2000" dirty="0">
                        <a:effectLst/>
                      </a:endParaRPr>
                    </a:p>
                    <a:p>
                      <a:pPr marL="342900" marR="0" lvl="0" indent="-342900">
                        <a:lnSpc>
                          <a:spcPct val="120000"/>
                        </a:lnSpc>
                        <a:spcBef>
                          <a:spcPts val="0"/>
                        </a:spcBef>
                        <a:spcAft>
                          <a:spcPts val="0"/>
                        </a:spcAft>
                        <a:buFont typeface="Symbol"/>
                        <a:buChar char=""/>
                      </a:pPr>
                      <a:r>
                        <a:rPr lang="en-US" sz="1600" dirty="0">
                          <a:effectLst/>
                        </a:rPr>
                        <a:t>Review course materials </a:t>
                      </a:r>
                      <a:endParaRPr lang="en-US" sz="2000" dirty="0">
                        <a:effectLst/>
                      </a:endParaRPr>
                    </a:p>
                    <a:p>
                      <a:pPr marL="342900" marR="0" lvl="0" indent="-342900">
                        <a:lnSpc>
                          <a:spcPct val="120000"/>
                        </a:lnSpc>
                        <a:spcBef>
                          <a:spcPts val="0"/>
                        </a:spcBef>
                        <a:spcAft>
                          <a:spcPts val="0"/>
                        </a:spcAft>
                        <a:buFont typeface="Symbol"/>
                        <a:buChar char=""/>
                      </a:pPr>
                      <a:r>
                        <a:rPr lang="en-US" sz="1600" dirty="0">
                          <a:effectLst/>
                        </a:rPr>
                        <a:t>Prepare for Certification Exam</a:t>
                      </a:r>
                      <a:endParaRPr lang="en-US" sz="2000" dirty="0">
                        <a:effectLst/>
                        <a:latin typeface="Arial"/>
                        <a:ea typeface="ＭＳ Ｐゴシック"/>
                        <a:cs typeface="Times New Roman"/>
                      </a:endParaRPr>
                    </a:p>
                  </a:txBody>
                  <a:tcPr marL="68580" marR="68580" marT="0" marB="0"/>
                </a:tc>
              </a:tr>
              <a:tr h="538263">
                <a:tc>
                  <a:txBody>
                    <a:bodyPr/>
                    <a:lstStyle/>
                    <a:p>
                      <a:pPr marL="0" marR="0">
                        <a:lnSpc>
                          <a:spcPct val="120000"/>
                        </a:lnSpc>
                        <a:spcBef>
                          <a:spcPts val="0"/>
                        </a:spcBef>
                        <a:spcAft>
                          <a:spcPts val="0"/>
                        </a:spcAft>
                      </a:pPr>
                      <a:r>
                        <a:rPr lang="en-US" sz="1600" dirty="0">
                          <a:effectLst/>
                        </a:rPr>
                        <a:t>Session 05 (Individual Session): Certification Exam</a:t>
                      </a:r>
                      <a:endParaRPr lang="en-US" sz="2000" dirty="0">
                        <a:effectLst/>
                      </a:endParaRPr>
                    </a:p>
                    <a:p>
                      <a:pPr marL="0" marR="0">
                        <a:lnSpc>
                          <a:spcPct val="120000"/>
                        </a:lnSpc>
                        <a:spcBef>
                          <a:spcPts val="0"/>
                        </a:spcBef>
                        <a:spcAft>
                          <a:spcPts val="0"/>
                        </a:spcAft>
                      </a:pPr>
                      <a:r>
                        <a:rPr lang="en-US" sz="1600" dirty="0">
                          <a:effectLst/>
                        </a:rPr>
                        <a:t> </a:t>
                      </a:r>
                      <a:endParaRPr lang="en-US" sz="2000" dirty="0">
                        <a:effectLst/>
                        <a:latin typeface="Arial"/>
                        <a:ea typeface="ＭＳ Ｐゴシック"/>
                        <a:cs typeface="Times New Roman"/>
                      </a:endParaRPr>
                    </a:p>
                  </a:txBody>
                  <a:tcPr marL="68580" marR="68580" marT="0" marB="0"/>
                </a:tc>
              </a:tr>
            </a:tbl>
          </a:graphicData>
        </a:graphic>
      </p:graphicFrame>
    </p:spTree>
    <p:extLst>
      <p:ext uri="{BB962C8B-B14F-4D97-AF65-F5344CB8AC3E}">
        <p14:creationId xmlns:p14="http://schemas.microsoft.com/office/powerpoint/2010/main" val="2314481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132744"/>
            <a:ext cx="8894502" cy="1143000"/>
          </a:xfrm>
        </p:spPr>
        <p:txBody>
          <a:bodyPr>
            <a:normAutofit fontScale="90000"/>
          </a:bodyPr>
          <a:lstStyle/>
          <a:p>
            <a:r>
              <a:rPr lang="en-US" b="1" dirty="0" smtClean="0"/>
              <a:t>SDP05 Instructor Guide </a:t>
            </a:r>
            <a:br>
              <a:rPr lang="en-US" b="1" dirty="0" smtClean="0"/>
            </a:br>
            <a:r>
              <a:rPr lang="en-US" b="1" dirty="0" smtClean="0"/>
              <a:t>Part 01 Schedule</a:t>
            </a:r>
            <a:endParaRPr lang="en-US" b="1" dirty="0"/>
          </a:p>
        </p:txBody>
      </p:sp>
      <p:sp>
        <p:nvSpPr>
          <p:cNvPr id="3" name="TextBox 2"/>
          <p:cNvSpPr txBox="1"/>
          <p:nvPr/>
        </p:nvSpPr>
        <p:spPr>
          <a:xfrm>
            <a:off x="236483" y="5927834"/>
            <a:ext cx="2764155" cy="307777"/>
          </a:xfrm>
          <a:prstGeom prst="rect">
            <a:avLst/>
          </a:prstGeom>
          <a:noFill/>
        </p:spPr>
        <p:txBody>
          <a:bodyPr wrap="none" rtlCol="0">
            <a:spAutoFit/>
          </a:bodyPr>
          <a:lstStyle/>
          <a:p>
            <a:r>
              <a:rPr lang="en-US" sz="1400" dirty="0" smtClean="0"/>
              <a:t>*SCD = Scheduled Completion Date</a:t>
            </a:r>
            <a:endParaRPr lang="en-US" sz="1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137594"/>
              </p:ext>
            </p:extLst>
          </p:nvPr>
        </p:nvGraphicFramePr>
        <p:xfrm>
          <a:off x="236483" y="1407466"/>
          <a:ext cx="8743744" cy="4326583"/>
        </p:xfrm>
        <a:graphic>
          <a:graphicData uri="http://schemas.openxmlformats.org/drawingml/2006/table">
            <a:tbl>
              <a:tblPr firstRow="1" firstCol="1" lastRow="1" lastCol="1" bandRow="1" bandCol="1">
                <a:tableStyleId>{5C22544A-7EE6-4342-B048-85BDC9FD1C3A}</a:tableStyleId>
              </a:tblPr>
              <a:tblGrid>
                <a:gridCol w="2185936"/>
                <a:gridCol w="2185936"/>
                <a:gridCol w="2185936"/>
                <a:gridCol w="2185936"/>
              </a:tblGrid>
              <a:tr h="474858">
                <a:tc>
                  <a:txBody>
                    <a:bodyPr/>
                    <a:lstStyle/>
                    <a:p>
                      <a:pPr marL="0" marR="0" algn="ctr">
                        <a:lnSpc>
                          <a:spcPct val="115000"/>
                        </a:lnSpc>
                        <a:spcBef>
                          <a:spcPts val="0"/>
                        </a:spcBef>
                        <a:spcAft>
                          <a:spcPts val="0"/>
                        </a:spcAft>
                      </a:pPr>
                      <a:r>
                        <a:rPr lang="en-US" sz="1400" dirty="0">
                          <a:effectLst/>
                        </a:rPr>
                        <a:t>Topics</a:t>
                      </a:r>
                      <a:endParaRPr lang="en-US" sz="1400" dirty="0">
                        <a:effectLst/>
                        <a:latin typeface="Calibri"/>
                        <a:ea typeface="Calibri"/>
                        <a:cs typeface="Times New Roman"/>
                      </a:endParaRPr>
                    </a:p>
                  </a:txBody>
                  <a:tcPr marL="58858" marR="58858" marT="0" marB="0"/>
                </a:tc>
                <a:tc>
                  <a:txBody>
                    <a:bodyPr/>
                    <a:lstStyle/>
                    <a:p>
                      <a:pPr marL="0" marR="0" algn="ctr">
                        <a:lnSpc>
                          <a:spcPct val="115000"/>
                        </a:lnSpc>
                        <a:spcBef>
                          <a:spcPts val="0"/>
                        </a:spcBef>
                        <a:spcAft>
                          <a:spcPts val="0"/>
                        </a:spcAft>
                      </a:pPr>
                      <a:r>
                        <a:rPr lang="en-US" sz="1400">
                          <a:effectLst/>
                        </a:rPr>
                        <a:t>Assignments </a:t>
                      </a:r>
                      <a:endParaRPr lang="en-US" sz="1400">
                        <a:effectLst/>
                        <a:latin typeface="Calibri"/>
                        <a:ea typeface="Calibri"/>
                        <a:cs typeface="Times New Roman"/>
                      </a:endParaRPr>
                    </a:p>
                  </a:txBody>
                  <a:tcPr marL="58858" marR="58858" marT="0" marB="0"/>
                </a:tc>
                <a:tc>
                  <a:txBody>
                    <a:bodyPr/>
                    <a:lstStyle/>
                    <a:p>
                      <a:pPr marL="0" marR="0" algn="ctr">
                        <a:lnSpc>
                          <a:spcPct val="115000"/>
                        </a:lnSpc>
                        <a:spcBef>
                          <a:spcPts val="0"/>
                        </a:spcBef>
                        <a:spcAft>
                          <a:spcPts val="0"/>
                        </a:spcAft>
                      </a:pPr>
                      <a:r>
                        <a:rPr lang="en-US" sz="1400">
                          <a:effectLst/>
                        </a:rPr>
                        <a:t>Activity</a:t>
                      </a:r>
                      <a:endParaRPr lang="en-US" sz="1400">
                        <a:effectLst/>
                        <a:latin typeface="Calibri"/>
                        <a:ea typeface="Calibri"/>
                        <a:cs typeface="Times New Roman"/>
                      </a:endParaRPr>
                    </a:p>
                  </a:txBody>
                  <a:tcPr marL="58858" marR="58858" marT="0" marB="0"/>
                </a:tc>
                <a:tc>
                  <a:txBody>
                    <a:bodyPr/>
                    <a:lstStyle/>
                    <a:p>
                      <a:pPr marL="0" marR="0" algn="ctr">
                        <a:lnSpc>
                          <a:spcPct val="115000"/>
                        </a:lnSpc>
                        <a:spcBef>
                          <a:spcPts val="0"/>
                        </a:spcBef>
                        <a:spcAft>
                          <a:spcPts val="0"/>
                        </a:spcAft>
                      </a:pPr>
                      <a:r>
                        <a:rPr lang="en-US" sz="1400">
                          <a:effectLst/>
                        </a:rPr>
                        <a:t>Suggested Completion Date</a:t>
                      </a:r>
                      <a:endParaRPr lang="en-US" sz="1400">
                        <a:effectLst/>
                        <a:latin typeface="Calibri"/>
                        <a:ea typeface="Calibri"/>
                        <a:cs typeface="Times New Roman"/>
                      </a:endParaRPr>
                    </a:p>
                  </a:txBody>
                  <a:tcPr marL="58858" marR="58858" marT="0" marB="0"/>
                </a:tc>
              </a:tr>
              <a:tr h="3851725">
                <a:tc>
                  <a:txBody>
                    <a:bodyPr/>
                    <a:lstStyle/>
                    <a:p>
                      <a:pPr marL="0" marR="0" indent="0">
                        <a:spcBef>
                          <a:spcPts val="0"/>
                        </a:spcBef>
                        <a:spcAft>
                          <a:spcPts val="0"/>
                        </a:spcAft>
                        <a:tabLst>
                          <a:tab pos="228600" algn="l"/>
                          <a:tab pos="457200" algn="l"/>
                        </a:tabLst>
                      </a:pPr>
                      <a:r>
                        <a:rPr lang="en-US" sz="1400">
                          <a:effectLst/>
                        </a:rPr>
                        <a:t>Part 01 (Course Documentation and Grading)</a:t>
                      </a:r>
                    </a:p>
                    <a:p>
                      <a:pPr marL="0" marR="0" indent="0">
                        <a:spcBef>
                          <a:spcPts val="0"/>
                        </a:spcBef>
                        <a:spcAft>
                          <a:spcPts val="0"/>
                        </a:spcAft>
                        <a:tabLst>
                          <a:tab pos="228600" algn="l"/>
                          <a:tab pos="457200" algn="l"/>
                        </a:tabLst>
                      </a:pPr>
                      <a:r>
                        <a:rPr lang="en-US" sz="1400">
                          <a:effectLst/>
                        </a:rPr>
                        <a:t> </a:t>
                      </a:r>
                      <a:endParaRPr lang="en-US" sz="1400">
                        <a:effectLst/>
                        <a:latin typeface="Calibri"/>
                        <a:ea typeface="MS Mincho"/>
                        <a:cs typeface="Times New Roman"/>
                      </a:endParaRPr>
                    </a:p>
                  </a:txBody>
                  <a:tcPr marL="58858" marR="58858" marT="0" marB="0"/>
                </a:tc>
                <a:tc>
                  <a:txBody>
                    <a:bodyPr/>
                    <a:lstStyle/>
                    <a:p>
                      <a:pPr marL="0" marR="0">
                        <a:lnSpc>
                          <a:spcPct val="115000"/>
                        </a:lnSpc>
                        <a:spcBef>
                          <a:spcPts val="0"/>
                        </a:spcBef>
                        <a:spcAft>
                          <a:spcPts val="0"/>
                        </a:spcAft>
                      </a:pPr>
                      <a:r>
                        <a:rPr lang="en-US" sz="1400">
                          <a:effectLst/>
                        </a:rPr>
                        <a:t>Review the following course documentation</a:t>
                      </a:r>
                    </a:p>
                    <a:p>
                      <a:pPr marL="342900" marR="0" lvl="0" indent="-342900">
                        <a:lnSpc>
                          <a:spcPct val="120000"/>
                        </a:lnSpc>
                        <a:spcBef>
                          <a:spcPts val="0"/>
                        </a:spcBef>
                        <a:spcAft>
                          <a:spcPts val="0"/>
                        </a:spcAft>
                        <a:buFont typeface="Symbol"/>
                        <a:buChar char=""/>
                      </a:pPr>
                      <a:r>
                        <a:rPr lang="en-US" sz="1400">
                          <a:effectLst/>
                        </a:rPr>
                        <a:t>Course Schedule</a:t>
                      </a:r>
                    </a:p>
                    <a:p>
                      <a:pPr marL="342900" marR="0" lvl="0" indent="-342900">
                        <a:lnSpc>
                          <a:spcPct val="120000"/>
                        </a:lnSpc>
                        <a:spcBef>
                          <a:spcPts val="0"/>
                        </a:spcBef>
                        <a:spcAft>
                          <a:spcPts val="0"/>
                        </a:spcAft>
                        <a:buFont typeface="Symbol"/>
                        <a:buChar char=""/>
                      </a:pPr>
                      <a:r>
                        <a:rPr lang="en-US" sz="1400">
                          <a:effectLst/>
                        </a:rPr>
                        <a:t>Course Syllabus</a:t>
                      </a:r>
                    </a:p>
                    <a:p>
                      <a:pPr marL="342900" marR="0" lvl="0" indent="-342900">
                        <a:lnSpc>
                          <a:spcPct val="120000"/>
                        </a:lnSpc>
                        <a:spcBef>
                          <a:spcPts val="0"/>
                        </a:spcBef>
                        <a:spcAft>
                          <a:spcPts val="0"/>
                        </a:spcAft>
                        <a:buFont typeface="Symbol"/>
                        <a:buChar char=""/>
                      </a:pPr>
                      <a:r>
                        <a:rPr lang="en-US" sz="1400">
                          <a:effectLst/>
                        </a:rPr>
                        <a:t>Course and Project Instructors Guide</a:t>
                      </a:r>
                    </a:p>
                    <a:p>
                      <a:pPr marL="342900" marR="0" lvl="0" indent="-342900">
                        <a:lnSpc>
                          <a:spcPct val="120000"/>
                        </a:lnSpc>
                        <a:spcBef>
                          <a:spcPts val="0"/>
                        </a:spcBef>
                        <a:spcAft>
                          <a:spcPts val="0"/>
                        </a:spcAft>
                        <a:buFont typeface="Symbol"/>
                        <a:buChar char=""/>
                      </a:pPr>
                      <a:r>
                        <a:rPr lang="en-US" sz="1400">
                          <a:effectLst/>
                        </a:rPr>
                        <a:t>Course Grading Sheet</a:t>
                      </a:r>
                    </a:p>
                    <a:p>
                      <a:pPr marL="342900" marR="0" lvl="0" indent="-342900">
                        <a:lnSpc>
                          <a:spcPct val="120000"/>
                        </a:lnSpc>
                        <a:spcBef>
                          <a:spcPts val="0"/>
                        </a:spcBef>
                        <a:spcAft>
                          <a:spcPts val="0"/>
                        </a:spcAft>
                        <a:buFont typeface="Symbol"/>
                        <a:buChar char=""/>
                      </a:pPr>
                      <a:r>
                        <a:rPr lang="en-US" sz="1400">
                          <a:effectLst/>
                        </a:rPr>
                        <a:t>Project Grading Form (for Project 01)</a:t>
                      </a:r>
                      <a:endParaRPr lang="en-US" sz="1400">
                        <a:effectLst/>
                        <a:latin typeface="Calibri"/>
                        <a:ea typeface="MS Mincho"/>
                        <a:cs typeface="Times New Roman"/>
                      </a:endParaRPr>
                    </a:p>
                  </a:txBody>
                  <a:tcPr marL="58858" marR="58858" marT="0" marB="0"/>
                </a:tc>
                <a:tc>
                  <a:txBody>
                    <a:bodyPr/>
                    <a:lstStyle/>
                    <a:p>
                      <a:pPr marL="342900" marR="0" lvl="0" indent="-342900">
                        <a:lnSpc>
                          <a:spcPct val="120000"/>
                        </a:lnSpc>
                        <a:spcBef>
                          <a:spcPts val="0"/>
                        </a:spcBef>
                        <a:spcAft>
                          <a:spcPts val="0"/>
                        </a:spcAft>
                        <a:buFont typeface="Symbol"/>
                        <a:buChar char=""/>
                      </a:pPr>
                      <a:r>
                        <a:rPr lang="en-US" sz="1400" dirty="0">
                          <a:effectLst/>
                        </a:rPr>
                        <a:t>Answer questions on course documentation and course grading</a:t>
                      </a:r>
                      <a:endParaRPr lang="en-US" sz="1400" dirty="0">
                        <a:effectLst/>
                        <a:latin typeface="Calibri"/>
                        <a:ea typeface="MS Mincho"/>
                        <a:cs typeface="Times New Roman"/>
                      </a:endParaRPr>
                    </a:p>
                  </a:txBody>
                  <a:tcPr marL="58858" marR="58858" marT="0" marB="0"/>
                </a:tc>
                <a:tc>
                  <a:txBody>
                    <a:bodyPr/>
                    <a:lstStyle/>
                    <a:p>
                      <a:pPr marL="342900" marR="0" lvl="0" indent="-342900">
                        <a:lnSpc>
                          <a:spcPct val="120000"/>
                        </a:lnSpc>
                        <a:spcBef>
                          <a:spcPts val="0"/>
                        </a:spcBef>
                        <a:spcAft>
                          <a:spcPts val="0"/>
                        </a:spcAft>
                        <a:buFont typeface="Symbol"/>
                        <a:buChar char=""/>
                      </a:pPr>
                      <a:r>
                        <a:rPr lang="en-US" sz="1400" dirty="0">
                          <a:effectLst/>
                        </a:rPr>
                        <a:t>11/30/2012</a:t>
                      </a:r>
                      <a:endParaRPr lang="en-US" sz="1400" dirty="0">
                        <a:effectLst/>
                        <a:latin typeface="Calibri"/>
                        <a:ea typeface="MS Mincho"/>
                        <a:cs typeface="Times New Roman"/>
                      </a:endParaRPr>
                    </a:p>
                  </a:txBody>
                  <a:tcPr marL="58858" marR="58858" marT="0" marB="0"/>
                </a:tc>
              </a:tr>
            </a:tbl>
          </a:graphicData>
        </a:graphic>
      </p:graphicFrame>
    </p:spTree>
    <p:extLst>
      <p:ext uri="{BB962C8B-B14F-4D97-AF65-F5344CB8AC3E}">
        <p14:creationId xmlns:p14="http://schemas.microsoft.com/office/powerpoint/2010/main" val="4165444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132744"/>
            <a:ext cx="8894502" cy="1143000"/>
          </a:xfrm>
        </p:spPr>
        <p:txBody>
          <a:bodyPr>
            <a:normAutofit fontScale="90000"/>
          </a:bodyPr>
          <a:lstStyle/>
          <a:p>
            <a:r>
              <a:rPr lang="en-US" b="1" dirty="0" smtClean="0"/>
              <a:t>SDP05 Instructor Guide </a:t>
            </a:r>
            <a:br>
              <a:rPr lang="en-US" b="1" dirty="0" smtClean="0"/>
            </a:br>
            <a:r>
              <a:rPr lang="en-US" b="1" dirty="0" smtClean="0"/>
              <a:t>Part 01 Schedule</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795844"/>
              </p:ext>
            </p:extLst>
          </p:nvPr>
        </p:nvGraphicFramePr>
        <p:xfrm>
          <a:off x="171450" y="1438274"/>
          <a:ext cx="8808776" cy="4676775"/>
        </p:xfrm>
        <a:graphic>
          <a:graphicData uri="http://schemas.openxmlformats.org/drawingml/2006/table">
            <a:tbl>
              <a:tblPr firstRow="1" firstCol="1" lastRow="1" lastCol="1" bandRow="1" bandCol="1">
                <a:tableStyleId>{5C22544A-7EE6-4342-B048-85BDC9FD1C3A}</a:tableStyleId>
              </a:tblPr>
              <a:tblGrid>
                <a:gridCol w="2202194"/>
                <a:gridCol w="2202194"/>
                <a:gridCol w="2202194"/>
                <a:gridCol w="2202194"/>
              </a:tblGrid>
              <a:tr h="4676775">
                <a:tc>
                  <a:txBody>
                    <a:bodyPr/>
                    <a:lstStyle/>
                    <a:p>
                      <a:pPr marL="0" marR="0">
                        <a:lnSpc>
                          <a:spcPct val="115000"/>
                        </a:lnSpc>
                        <a:spcBef>
                          <a:spcPts val="0"/>
                        </a:spcBef>
                        <a:spcAft>
                          <a:spcPts val="0"/>
                        </a:spcAft>
                      </a:pPr>
                      <a:r>
                        <a:rPr lang="en-US" sz="1100" dirty="0">
                          <a:effectLst/>
                        </a:rPr>
                        <a:t>Part 01 (Projects 01, 02, and 03)  </a:t>
                      </a:r>
                    </a:p>
                    <a:p>
                      <a:pPr marL="342900" marR="0" lvl="0" indent="-342900">
                        <a:lnSpc>
                          <a:spcPct val="120000"/>
                        </a:lnSpc>
                        <a:spcBef>
                          <a:spcPts val="0"/>
                        </a:spcBef>
                        <a:spcAft>
                          <a:spcPts val="0"/>
                        </a:spcAft>
                        <a:buFont typeface="Symbol"/>
                        <a:buChar char=""/>
                      </a:pPr>
                      <a:r>
                        <a:rPr lang="en-US" sz="1100" dirty="0">
                          <a:effectLst/>
                        </a:rPr>
                        <a:t>Review selected Project 01, 02, and 03 materials </a:t>
                      </a: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58858" marR="58858" marT="0" marB="0"/>
                </a:tc>
                <a:tc>
                  <a:txBody>
                    <a:bodyPr/>
                    <a:lstStyle/>
                    <a:p>
                      <a:pPr marL="0" marR="0">
                        <a:lnSpc>
                          <a:spcPct val="115000"/>
                        </a:lnSpc>
                        <a:spcBef>
                          <a:spcPts val="0"/>
                        </a:spcBef>
                        <a:spcAft>
                          <a:spcPts val="0"/>
                        </a:spcAft>
                      </a:pPr>
                      <a:r>
                        <a:rPr lang="en-US" sz="1100" dirty="0">
                          <a:effectLst/>
                        </a:rPr>
                        <a:t>Review all project level documents for Projects 01-03</a:t>
                      </a:r>
                    </a:p>
                    <a:p>
                      <a:pPr marL="342900" marR="0" lvl="0" indent="-342900">
                        <a:lnSpc>
                          <a:spcPct val="120000"/>
                        </a:lnSpc>
                        <a:spcBef>
                          <a:spcPts val="0"/>
                        </a:spcBef>
                        <a:spcAft>
                          <a:spcPts val="0"/>
                        </a:spcAft>
                        <a:buFont typeface="Symbol"/>
                        <a:buChar char=""/>
                      </a:pPr>
                      <a:r>
                        <a:rPr lang="en-US" sz="1100" dirty="0">
                          <a:effectLst/>
                        </a:rPr>
                        <a:t>Customer Email</a:t>
                      </a:r>
                    </a:p>
                    <a:p>
                      <a:pPr marL="342900" marR="0" lvl="0" indent="-342900">
                        <a:lnSpc>
                          <a:spcPct val="120000"/>
                        </a:lnSpc>
                        <a:spcBef>
                          <a:spcPts val="0"/>
                        </a:spcBef>
                        <a:spcAft>
                          <a:spcPts val="0"/>
                        </a:spcAft>
                        <a:buFont typeface="Symbol"/>
                        <a:buChar char=""/>
                      </a:pPr>
                      <a:r>
                        <a:rPr lang="en-US" sz="1100" dirty="0">
                          <a:effectLst/>
                        </a:rPr>
                        <a:t>Manager Email</a:t>
                      </a:r>
                    </a:p>
                    <a:p>
                      <a:pPr marL="342900" marR="0" lvl="0" indent="-342900">
                        <a:lnSpc>
                          <a:spcPct val="120000"/>
                        </a:lnSpc>
                        <a:spcBef>
                          <a:spcPts val="0"/>
                        </a:spcBef>
                        <a:spcAft>
                          <a:spcPts val="0"/>
                        </a:spcAft>
                        <a:buFont typeface="Symbol"/>
                        <a:buChar char=""/>
                      </a:pPr>
                      <a:r>
                        <a:rPr lang="en-US" sz="1100" dirty="0">
                          <a:effectLst/>
                        </a:rPr>
                        <a:t>Project Requirements</a:t>
                      </a:r>
                    </a:p>
                    <a:p>
                      <a:pPr marL="342900" marR="0" lvl="0" indent="-342900">
                        <a:lnSpc>
                          <a:spcPct val="120000"/>
                        </a:lnSpc>
                        <a:spcBef>
                          <a:spcPts val="0"/>
                        </a:spcBef>
                        <a:spcAft>
                          <a:spcPts val="0"/>
                        </a:spcAft>
                        <a:buFont typeface="Symbol"/>
                        <a:buChar char=""/>
                      </a:pPr>
                      <a:r>
                        <a:rPr lang="en-US" sz="1100" dirty="0">
                          <a:effectLst/>
                        </a:rPr>
                        <a:t>Project Grading Form</a:t>
                      </a:r>
                    </a:p>
                    <a:p>
                      <a:pPr marL="342900" marR="0" lvl="0" indent="-342900">
                        <a:lnSpc>
                          <a:spcPct val="120000"/>
                        </a:lnSpc>
                        <a:spcBef>
                          <a:spcPts val="0"/>
                        </a:spcBef>
                        <a:spcAft>
                          <a:spcPts val="0"/>
                        </a:spcAft>
                        <a:buFont typeface="Symbol"/>
                        <a:buChar char=""/>
                      </a:pPr>
                      <a:r>
                        <a:rPr lang="en-US" sz="1100" dirty="0">
                          <a:effectLst/>
                        </a:rPr>
                        <a:t>Project Solution</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Complete the following exercises and assessments</a:t>
                      </a:r>
                    </a:p>
                    <a:p>
                      <a:pPr marL="342900" marR="0" lvl="0" indent="-342900">
                        <a:lnSpc>
                          <a:spcPct val="120000"/>
                        </a:lnSpc>
                        <a:spcBef>
                          <a:spcPts val="0"/>
                        </a:spcBef>
                        <a:spcAft>
                          <a:spcPts val="0"/>
                        </a:spcAft>
                        <a:buFont typeface="Symbol"/>
                        <a:buChar char=""/>
                      </a:pPr>
                      <a:r>
                        <a:rPr lang="en-US" sz="1100" dirty="0">
                          <a:effectLst/>
                        </a:rPr>
                        <a:t>Exercises 2, 8, 13, 19, 26</a:t>
                      </a:r>
                    </a:p>
                    <a:p>
                      <a:pPr marL="342900" marR="0" lvl="0" indent="-342900">
                        <a:lnSpc>
                          <a:spcPct val="120000"/>
                        </a:lnSpc>
                        <a:spcBef>
                          <a:spcPts val="0"/>
                        </a:spcBef>
                        <a:spcAft>
                          <a:spcPts val="0"/>
                        </a:spcAft>
                        <a:buFont typeface="Symbol"/>
                        <a:buChar char=""/>
                      </a:pPr>
                      <a:r>
                        <a:rPr lang="en-US" sz="1100" dirty="0">
                          <a:effectLst/>
                        </a:rPr>
                        <a:t>Assessment 02, Mid-Semester Exam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Review instructor resources for Class 10</a:t>
                      </a:r>
                    </a:p>
                    <a:p>
                      <a:pPr marL="342900" marR="0" lvl="0" indent="-342900">
                        <a:lnSpc>
                          <a:spcPct val="120000"/>
                        </a:lnSpc>
                        <a:spcBef>
                          <a:spcPts val="0"/>
                        </a:spcBef>
                        <a:spcAft>
                          <a:spcPts val="0"/>
                        </a:spcAft>
                        <a:buFont typeface="Symbol"/>
                        <a:buChar char=""/>
                      </a:pPr>
                      <a:r>
                        <a:rPr lang="en-US" sz="1100" dirty="0">
                          <a:effectLst/>
                        </a:rPr>
                        <a:t>Week 04 Instructor Guide (Class 10 portion)</a:t>
                      </a:r>
                    </a:p>
                    <a:p>
                      <a:pPr marL="342900" marR="0" lvl="0" indent="-342900">
                        <a:lnSpc>
                          <a:spcPct val="120000"/>
                        </a:lnSpc>
                        <a:spcBef>
                          <a:spcPts val="0"/>
                        </a:spcBef>
                        <a:spcAft>
                          <a:spcPts val="0"/>
                        </a:spcAft>
                        <a:buFont typeface="Symbol"/>
                        <a:buChar char=""/>
                      </a:pPr>
                      <a:r>
                        <a:rPr lang="en-US" sz="1100" dirty="0">
                          <a:effectLst/>
                        </a:rPr>
                        <a:t>Class 10 Slides</a:t>
                      </a:r>
                      <a:endParaRPr lang="en-US" sz="1100" dirty="0">
                        <a:effectLst/>
                        <a:latin typeface="Calibri"/>
                        <a:ea typeface="MS Mincho"/>
                        <a:cs typeface="Times New Roman"/>
                      </a:endParaRPr>
                    </a:p>
                  </a:txBody>
                  <a:tcPr marL="58858" marR="58858" marT="0" marB="0"/>
                </a:tc>
                <a:tc>
                  <a:txBody>
                    <a:bodyPr/>
                    <a:lstStyle/>
                    <a:p>
                      <a:pPr marL="342900" marR="0" lvl="0" indent="-342900">
                        <a:lnSpc>
                          <a:spcPct val="120000"/>
                        </a:lnSpc>
                        <a:spcBef>
                          <a:spcPts val="0"/>
                        </a:spcBef>
                        <a:spcAft>
                          <a:spcPts val="0"/>
                        </a:spcAft>
                        <a:buFont typeface="Symbol"/>
                        <a:buChar char=""/>
                      </a:pPr>
                      <a:r>
                        <a:rPr lang="en-US" sz="1100" dirty="0">
                          <a:effectLst/>
                        </a:rPr>
                        <a:t>Answer questions on Projects 01, Project 02, and Project 03</a:t>
                      </a:r>
                    </a:p>
                    <a:p>
                      <a:pPr marL="342900" marR="0" lvl="0" indent="-342900">
                        <a:lnSpc>
                          <a:spcPct val="120000"/>
                        </a:lnSpc>
                        <a:spcBef>
                          <a:spcPts val="0"/>
                        </a:spcBef>
                        <a:spcAft>
                          <a:spcPts val="0"/>
                        </a:spcAft>
                        <a:buFont typeface="Symbol"/>
                        <a:buChar char=""/>
                      </a:pPr>
                      <a:r>
                        <a:rPr lang="en-US" sz="1100" dirty="0">
                          <a:effectLst/>
                        </a:rPr>
                        <a:t>After completing the referenced exercises and assessments, review the associated solution documents (Note: There is no solution document for Exercise 01.)</a:t>
                      </a:r>
                    </a:p>
                    <a:p>
                      <a:pPr marL="342900" marR="0" lvl="0" indent="-342900">
                        <a:lnSpc>
                          <a:spcPct val="120000"/>
                        </a:lnSpc>
                        <a:spcBef>
                          <a:spcPts val="0"/>
                        </a:spcBef>
                        <a:spcAft>
                          <a:spcPts val="0"/>
                        </a:spcAft>
                        <a:buFont typeface="Symbol"/>
                        <a:buChar char=""/>
                      </a:pPr>
                      <a:r>
                        <a:rPr lang="en-US" sz="1100" dirty="0">
                          <a:effectLst/>
                        </a:rPr>
                        <a:t>Answer questions on Class 12 instructor resources</a:t>
                      </a:r>
                      <a:endParaRPr lang="en-US" sz="1100" dirty="0">
                        <a:effectLst/>
                        <a:latin typeface="Calibri"/>
                        <a:ea typeface="MS Mincho"/>
                        <a:cs typeface="Times New Roman"/>
                      </a:endParaRPr>
                    </a:p>
                  </a:txBody>
                  <a:tcPr marL="58858" marR="58858" marT="0" marB="0"/>
                </a:tc>
                <a:tc>
                  <a:txBody>
                    <a:bodyPr/>
                    <a:lstStyle/>
                    <a:p>
                      <a:pPr marL="342900" marR="0" lvl="0" indent="-342900">
                        <a:lnSpc>
                          <a:spcPct val="120000"/>
                        </a:lnSpc>
                        <a:spcBef>
                          <a:spcPts val="0"/>
                        </a:spcBef>
                        <a:spcAft>
                          <a:spcPts val="0"/>
                        </a:spcAft>
                        <a:buFont typeface="Symbol"/>
                        <a:buChar char=""/>
                      </a:pPr>
                      <a:r>
                        <a:rPr lang="en-US" sz="1100" dirty="0">
                          <a:effectLst/>
                        </a:rPr>
                        <a:t>11/30/2012</a:t>
                      </a:r>
                      <a:endParaRPr lang="en-US" sz="1100" dirty="0">
                        <a:effectLst/>
                        <a:latin typeface="Calibri"/>
                        <a:ea typeface="MS Mincho"/>
                        <a:cs typeface="Times New Roman"/>
                      </a:endParaRPr>
                    </a:p>
                  </a:txBody>
                  <a:tcPr marL="58858" marR="58858" marT="0" marB="0"/>
                </a:tc>
              </a:tr>
            </a:tbl>
          </a:graphicData>
        </a:graphic>
      </p:graphicFrame>
    </p:spTree>
    <p:extLst>
      <p:ext uri="{BB962C8B-B14F-4D97-AF65-F5344CB8AC3E}">
        <p14:creationId xmlns:p14="http://schemas.microsoft.com/office/powerpoint/2010/main" val="1642564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SDP05 Notes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t>Grading - </a:t>
            </a:r>
            <a:r>
              <a:rPr lang="en-US" dirty="0" smtClean="0"/>
              <a:t>No </a:t>
            </a:r>
            <a:r>
              <a:rPr lang="en-US" dirty="0"/>
              <a:t>exact solutions for the exercises or projects in this </a:t>
            </a:r>
            <a:r>
              <a:rPr lang="en-US" dirty="0" smtClean="0"/>
              <a:t>course are provided</a:t>
            </a:r>
          </a:p>
          <a:p>
            <a:pPr lvl="1"/>
            <a:r>
              <a:rPr lang="en-US" dirty="0" smtClean="0"/>
              <a:t>General </a:t>
            </a:r>
            <a:r>
              <a:rPr lang="en-US" dirty="0"/>
              <a:t>criteria and guidelines </a:t>
            </a:r>
            <a:r>
              <a:rPr lang="en-US" dirty="0" smtClean="0"/>
              <a:t>provided to help with evaluations</a:t>
            </a:r>
            <a:endParaRPr lang="en-US" dirty="0"/>
          </a:p>
          <a:p>
            <a:r>
              <a:rPr lang="en-US" dirty="0" smtClean="0"/>
              <a:t>Two Types of Exercises</a:t>
            </a:r>
            <a:r>
              <a:rPr lang="en-US" dirty="0"/>
              <a:t>:</a:t>
            </a:r>
          </a:p>
          <a:p>
            <a:pPr lvl="1"/>
            <a:r>
              <a:rPr lang="en-US" dirty="0" smtClean="0"/>
              <a:t>In-class </a:t>
            </a:r>
          </a:p>
          <a:p>
            <a:pPr lvl="2"/>
            <a:r>
              <a:rPr lang="en-US" dirty="0" smtClean="0"/>
              <a:t>In-class </a:t>
            </a:r>
            <a:r>
              <a:rPr lang="en-US" dirty="0"/>
              <a:t>exercises require students to be present at the start of class and complete the majority of the exercise before the end of class. </a:t>
            </a:r>
            <a:endParaRPr lang="en-US" dirty="0" smtClean="0"/>
          </a:p>
          <a:p>
            <a:pPr lvl="1"/>
            <a:r>
              <a:rPr lang="en-US" dirty="0" smtClean="0"/>
              <a:t>Project </a:t>
            </a:r>
          </a:p>
          <a:p>
            <a:pPr lvl="2"/>
            <a:r>
              <a:rPr lang="en-US" dirty="0" smtClean="0"/>
              <a:t>Project </a:t>
            </a:r>
            <a:r>
              <a:rPr lang="en-US" dirty="0"/>
              <a:t>exercises also require students to be present in class. </a:t>
            </a:r>
            <a:r>
              <a:rPr lang="en-US" dirty="0" smtClean="0"/>
              <a:t>If not completed, students are allowed to finish work outside of class. </a:t>
            </a:r>
          </a:p>
          <a:p>
            <a:r>
              <a:rPr lang="en-US" dirty="0" smtClean="0"/>
              <a:t>Working in Pairs and/or in small teams</a:t>
            </a:r>
            <a:endParaRPr lang="en-US" dirty="0"/>
          </a:p>
        </p:txBody>
      </p:sp>
    </p:spTree>
    <p:extLst>
      <p:ext uri="{BB962C8B-B14F-4D97-AF65-F5344CB8AC3E}">
        <p14:creationId xmlns:p14="http://schemas.microsoft.com/office/powerpoint/2010/main" val="3152099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SDP05 Notes</a:t>
            </a:r>
            <a:endParaRPr lang="en-US" b="1" dirty="0"/>
          </a:p>
        </p:txBody>
      </p:sp>
      <p:sp>
        <p:nvSpPr>
          <p:cNvPr id="3" name="Content Placeholder 2"/>
          <p:cNvSpPr>
            <a:spLocks noGrp="1"/>
          </p:cNvSpPr>
          <p:nvPr>
            <p:ph idx="1"/>
          </p:nvPr>
        </p:nvSpPr>
        <p:spPr/>
        <p:txBody>
          <a:bodyPr>
            <a:normAutofit/>
          </a:bodyPr>
          <a:lstStyle/>
          <a:p>
            <a:r>
              <a:rPr lang="en-US" dirty="0" smtClean="0"/>
              <a:t>Be flexible with the material you introduce</a:t>
            </a:r>
          </a:p>
          <a:p>
            <a:pPr lvl="1"/>
            <a:r>
              <a:rPr lang="en-US" dirty="0" smtClean="0"/>
              <a:t>Feel free to include your own:</a:t>
            </a:r>
          </a:p>
          <a:p>
            <a:pPr lvl="2"/>
            <a:r>
              <a:rPr lang="en-US" dirty="0" smtClean="0"/>
              <a:t>Materials</a:t>
            </a:r>
          </a:p>
          <a:p>
            <a:pPr lvl="2"/>
            <a:r>
              <a:rPr lang="en-US" dirty="0" smtClean="0"/>
              <a:t>Examples</a:t>
            </a:r>
          </a:p>
          <a:p>
            <a:pPr lvl="1"/>
            <a:r>
              <a:rPr lang="en-US" dirty="0" smtClean="0"/>
              <a:t>Abstraction</a:t>
            </a:r>
            <a:r>
              <a:rPr lang="en-US" dirty="0"/>
              <a:t> </a:t>
            </a:r>
            <a:r>
              <a:rPr lang="en-US" dirty="0" smtClean="0"/>
              <a:t>example</a:t>
            </a:r>
          </a:p>
          <a:p>
            <a:r>
              <a:rPr lang="en-US" dirty="0" smtClean="0"/>
              <a:t>Use the reflection questions </a:t>
            </a:r>
            <a:r>
              <a:rPr lang="en-US" dirty="0" smtClean="0"/>
              <a:t>found in the </a:t>
            </a:r>
            <a:r>
              <a:rPr lang="en-US" dirty="0" err="1" smtClean="0"/>
              <a:t>Powerpoint</a:t>
            </a:r>
            <a:r>
              <a:rPr lang="en-US" dirty="0" smtClean="0"/>
              <a:t> slides in </a:t>
            </a:r>
            <a:r>
              <a:rPr lang="en-US" dirty="0" smtClean="0"/>
              <a:t>class </a:t>
            </a:r>
          </a:p>
        </p:txBody>
      </p:sp>
    </p:spTree>
    <p:extLst>
      <p:ext uri="{BB962C8B-B14F-4D97-AF65-F5344CB8AC3E}">
        <p14:creationId xmlns:p14="http://schemas.microsoft.com/office/powerpoint/2010/main" val="34475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b="1" dirty="0"/>
              <a:t>SDP06 - DATABASE AND</a:t>
            </a:r>
            <a:br>
              <a:rPr lang="en-US" b="1" dirty="0"/>
            </a:br>
            <a:r>
              <a:rPr lang="en-US" b="1" dirty="0"/>
              <a:t>CLIENT/SERVER </a:t>
            </a:r>
            <a:r>
              <a:rPr lang="en-US" b="1" dirty="0" smtClean="0"/>
              <a:t>APPLICATIONS</a:t>
            </a:r>
            <a:endParaRPr lang="en-US" b="1" dirty="0"/>
          </a:p>
        </p:txBody>
      </p:sp>
      <p:sp>
        <p:nvSpPr>
          <p:cNvPr id="3" name="Content Placeholder 2"/>
          <p:cNvSpPr>
            <a:spLocks noGrp="1"/>
          </p:cNvSpPr>
          <p:nvPr>
            <p:ph idx="1"/>
          </p:nvPr>
        </p:nvSpPr>
        <p:spPr>
          <a:xfrm>
            <a:off x="457199" y="1600200"/>
            <a:ext cx="8618561" cy="4759657"/>
          </a:xfrm>
        </p:spPr>
        <p:txBody>
          <a:bodyPr>
            <a:normAutofit fontScale="85000" lnSpcReduction="20000"/>
          </a:bodyPr>
          <a:lstStyle/>
          <a:p>
            <a:pPr marL="0" indent="0">
              <a:buNone/>
            </a:pPr>
            <a:r>
              <a:rPr lang="en-US" dirty="0" smtClean="0"/>
              <a:t>This course builds on skills developed and supported by:</a:t>
            </a:r>
            <a:endParaRPr lang="en-US" dirty="0"/>
          </a:p>
          <a:p>
            <a:pPr lvl="1"/>
            <a:r>
              <a:rPr lang="en-US" dirty="0" smtClean="0"/>
              <a:t>SDP01</a:t>
            </a:r>
            <a:r>
              <a:rPr lang="en-US" i="1" dirty="0" smtClean="0"/>
              <a:t> Computation </a:t>
            </a:r>
            <a:r>
              <a:rPr lang="en-US" i="1" dirty="0"/>
              <a:t>and Problem </a:t>
            </a:r>
            <a:r>
              <a:rPr lang="en-US" i="1" dirty="0" smtClean="0"/>
              <a:t>Solving</a:t>
            </a:r>
            <a:endParaRPr lang="en-US" dirty="0"/>
          </a:p>
          <a:p>
            <a:pPr lvl="1"/>
            <a:r>
              <a:rPr lang="en-US" dirty="0" smtClean="0"/>
              <a:t>Java </a:t>
            </a:r>
            <a:r>
              <a:rPr lang="en-US" dirty="0"/>
              <a:t>courses </a:t>
            </a:r>
          </a:p>
          <a:p>
            <a:pPr lvl="1"/>
            <a:r>
              <a:rPr lang="en-US" dirty="0" smtClean="0"/>
              <a:t>Usability </a:t>
            </a:r>
            <a:r>
              <a:rPr lang="en-US" dirty="0"/>
              <a:t>design </a:t>
            </a:r>
            <a:r>
              <a:rPr lang="en-US" dirty="0" smtClean="0"/>
              <a:t>from SDP07 </a:t>
            </a:r>
            <a:r>
              <a:rPr lang="en-US" i="1" dirty="0" smtClean="0"/>
              <a:t>Human</a:t>
            </a:r>
            <a:r>
              <a:rPr lang="en-US" i="1" dirty="0"/>
              <a:t>/ Computer Interaction and </a:t>
            </a:r>
            <a:r>
              <a:rPr lang="en-US" i="1" dirty="0" smtClean="0"/>
              <a:t>Communication </a:t>
            </a:r>
            <a:endParaRPr lang="en-US" i="1" dirty="0"/>
          </a:p>
          <a:p>
            <a:pPr marL="0" indent="0">
              <a:buNone/>
            </a:pPr>
            <a:endParaRPr lang="en-US" dirty="0" smtClean="0"/>
          </a:p>
          <a:p>
            <a:pPr marL="0" indent="0">
              <a:buNone/>
            </a:pPr>
            <a:r>
              <a:rPr lang="en-US" dirty="0" smtClean="0"/>
              <a:t>Student Outcomes:</a:t>
            </a:r>
          </a:p>
          <a:p>
            <a:pPr lvl="1"/>
            <a:r>
              <a:rPr lang="en-US" dirty="0"/>
              <a:t>Use database management software to develop data-intensive applications</a:t>
            </a:r>
          </a:p>
          <a:p>
            <a:pPr lvl="1"/>
            <a:r>
              <a:rPr lang="en-US" dirty="0"/>
              <a:t>Develop and manage medium-scale database projects</a:t>
            </a:r>
          </a:p>
          <a:p>
            <a:pPr lvl="1"/>
            <a:r>
              <a:rPr lang="en-US" dirty="0"/>
              <a:t>Understand fundamental DBMS </a:t>
            </a:r>
            <a:r>
              <a:rPr lang="en-US" dirty="0" smtClean="0"/>
              <a:t>concepts</a:t>
            </a:r>
          </a:p>
          <a:p>
            <a:pPr lvl="1"/>
            <a:r>
              <a:rPr lang="en-US" dirty="0" smtClean="0"/>
              <a:t>Gain </a:t>
            </a:r>
            <a:r>
              <a:rPr lang="en-US" dirty="0"/>
              <a:t>exposure to future trends in </a:t>
            </a:r>
            <a:r>
              <a:rPr lang="en-US" dirty="0" smtClean="0"/>
              <a:t>databases</a:t>
            </a:r>
            <a:endParaRPr lang="en-US" dirty="0"/>
          </a:p>
        </p:txBody>
      </p:sp>
    </p:spTree>
    <p:extLst>
      <p:ext uri="{BB962C8B-B14F-4D97-AF65-F5344CB8AC3E}">
        <p14:creationId xmlns:p14="http://schemas.microsoft.com/office/powerpoint/2010/main" val="2573227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SDP06</a:t>
            </a:r>
            <a:r>
              <a:rPr lang="en-US" dirty="0" smtClean="0"/>
              <a:t> </a:t>
            </a:r>
            <a:r>
              <a:rPr lang="en-US" b="1" cap="all" dirty="0" smtClean="0"/>
              <a:t>prerequisites  </a:t>
            </a:r>
            <a:r>
              <a:rPr lang="en-US" b="1" cap="all" dirty="0"/>
              <a:t/>
            </a:r>
            <a:br>
              <a:rPr lang="en-US" b="1" cap="all" dirty="0"/>
            </a:br>
            <a:endParaRPr lang="en-US" dirty="0"/>
          </a:p>
        </p:txBody>
      </p:sp>
      <p:sp>
        <p:nvSpPr>
          <p:cNvPr id="3" name="Content Placeholder 2"/>
          <p:cNvSpPr>
            <a:spLocks noGrp="1"/>
          </p:cNvSpPr>
          <p:nvPr>
            <p:ph idx="1"/>
          </p:nvPr>
        </p:nvSpPr>
        <p:spPr>
          <a:xfrm>
            <a:off x="0" y="1582732"/>
            <a:ext cx="6838950" cy="4525963"/>
          </a:xfrm>
        </p:spPr>
        <p:txBody>
          <a:bodyPr>
            <a:normAutofit lnSpcReduction="10000"/>
          </a:bodyPr>
          <a:lstStyle/>
          <a:p>
            <a:r>
              <a:rPr lang="en-US" dirty="0" smtClean="0"/>
              <a:t>Must </a:t>
            </a:r>
            <a:r>
              <a:rPr lang="en-US" dirty="0"/>
              <a:t>complete the following </a:t>
            </a:r>
            <a:r>
              <a:rPr lang="en-US" dirty="0" smtClean="0"/>
              <a:t>:</a:t>
            </a:r>
            <a:endParaRPr lang="en-US" dirty="0"/>
          </a:p>
          <a:p>
            <a:pPr lvl="1"/>
            <a:r>
              <a:rPr lang="en-US" dirty="0"/>
              <a:t>Signature Course Foundations </a:t>
            </a:r>
            <a:r>
              <a:rPr lang="en-US" dirty="0" smtClean="0"/>
              <a:t>Training</a:t>
            </a:r>
          </a:p>
          <a:p>
            <a:pPr marL="457200" lvl="1" indent="0">
              <a:buNone/>
            </a:pPr>
            <a:endParaRPr lang="en-US" dirty="0"/>
          </a:p>
          <a:p>
            <a:r>
              <a:rPr lang="en-US" dirty="0" smtClean="0"/>
              <a:t>Obtain the textbook:</a:t>
            </a:r>
            <a:r>
              <a:rPr lang="en-US" dirty="0"/>
              <a:t> </a:t>
            </a:r>
            <a:endParaRPr lang="en-US" dirty="0" smtClean="0"/>
          </a:p>
          <a:p>
            <a:pPr lvl="1"/>
            <a:r>
              <a:rPr lang="en-US" i="1" dirty="0" smtClean="0"/>
              <a:t>Fundamentals </a:t>
            </a:r>
            <a:r>
              <a:rPr lang="en-US" i="1" dirty="0"/>
              <a:t>of Database Systems, by</a:t>
            </a:r>
            <a:r>
              <a:rPr lang="en-US" dirty="0"/>
              <a:t> Ramez Elmasri and Shamkant B. Navathe, Sixth Edition, Addison Wesley, Boston, 2011</a:t>
            </a:r>
            <a:r>
              <a:rPr lang="en-US" dirty="0" smtClean="0"/>
              <a:t>.</a:t>
            </a:r>
          </a:p>
          <a:p>
            <a:pPr lvl="2"/>
            <a:r>
              <a:rPr lang="en-US" dirty="0" smtClean="0"/>
              <a:t>Click on book image in Moodle to link to Amazon</a:t>
            </a:r>
            <a:endParaRPr lang="en-US" dirty="0"/>
          </a:p>
          <a:p>
            <a:endParaRPr lang="en-US" dirty="0"/>
          </a:p>
        </p:txBody>
      </p:sp>
      <p:pic>
        <p:nvPicPr>
          <p:cNvPr id="15362" name="Picture 2" descr="C:\Users\CathyWork\Desktop\SDP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49" y="1582732"/>
            <a:ext cx="2441634" cy="3019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62097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Software </a:t>
            </a:r>
            <a:r>
              <a:rPr lang="en-US" b="1" dirty="0" smtClean="0"/>
              <a:t>Requirements</a:t>
            </a:r>
            <a:endParaRPr lang="en-US" b="1" dirty="0"/>
          </a:p>
        </p:txBody>
      </p:sp>
      <p:sp>
        <p:nvSpPr>
          <p:cNvPr id="3" name="Content Placeholder 2"/>
          <p:cNvSpPr>
            <a:spLocks noGrp="1"/>
          </p:cNvSpPr>
          <p:nvPr>
            <p:ph idx="1"/>
          </p:nvPr>
        </p:nvSpPr>
        <p:spPr>
          <a:xfrm>
            <a:off x="457199" y="1600200"/>
            <a:ext cx="8536675" cy="4525963"/>
          </a:xfrm>
        </p:spPr>
        <p:txBody>
          <a:bodyPr>
            <a:normAutofit/>
          </a:bodyPr>
          <a:lstStyle/>
          <a:p>
            <a:pPr lvl="0"/>
            <a:r>
              <a:rPr lang="en-US" dirty="0"/>
              <a:t>Microsoft Office Access </a:t>
            </a:r>
            <a:r>
              <a:rPr lang="en-US" dirty="0" smtClean="0"/>
              <a:t>– provided </a:t>
            </a:r>
            <a:r>
              <a:rPr lang="en-US" dirty="0"/>
              <a:t>with Microsoft Office </a:t>
            </a:r>
            <a:r>
              <a:rPr lang="en-US" dirty="0" smtClean="0"/>
              <a:t>Professional</a:t>
            </a:r>
            <a:endParaRPr lang="en-US" dirty="0"/>
          </a:p>
          <a:p>
            <a:pPr lvl="0"/>
            <a:endParaRPr lang="en-US" dirty="0" smtClean="0"/>
          </a:p>
          <a:p>
            <a:pPr lvl="0"/>
            <a:r>
              <a:rPr lang="en-US" dirty="0" smtClean="0"/>
              <a:t>PHP5 </a:t>
            </a:r>
            <a:r>
              <a:rPr lang="en-US" dirty="0"/>
              <a:t>and MySQL</a:t>
            </a:r>
          </a:p>
          <a:p>
            <a:pPr marL="0" lvl="0" indent="0">
              <a:buNone/>
            </a:pPr>
            <a:endParaRPr lang="en-US" dirty="0" smtClean="0"/>
          </a:p>
          <a:p>
            <a:pPr lvl="0"/>
            <a:r>
              <a:rPr lang="en-US" dirty="0" smtClean="0"/>
              <a:t>Amazon DynamoDB</a:t>
            </a:r>
            <a:endParaRPr lang="en-US" dirty="0"/>
          </a:p>
        </p:txBody>
      </p:sp>
    </p:spTree>
    <p:extLst>
      <p:ext uri="{BB962C8B-B14F-4D97-AF65-F5344CB8AC3E}">
        <p14:creationId xmlns:p14="http://schemas.microsoft.com/office/powerpoint/2010/main" val="344791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Training Cohort</a:t>
            </a:r>
            <a:endParaRPr lang="en-US" b="1" dirty="0"/>
          </a:p>
        </p:txBody>
      </p:sp>
      <p:sp>
        <p:nvSpPr>
          <p:cNvPr id="3" name="Content Placeholder 2"/>
          <p:cNvSpPr>
            <a:spLocks noGrp="1"/>
          </p:cNvSpPr>
          <p:nvPr>
            <p:ph sz="half" idx="1"/>
          </p:nvPr>
        </p:nvSpPr>
        <p:spPr>
          <a:xfrm>
            <a:off x="457200" y="1417638"/>
            <a:ext cx="4038600" cy="3650202"/>
          </a:xfrm>
        </p:spPr>
        <p:txBody>
          <a:bodyPr>
            <a:normAutofit/>
          </a:bodyPr>
          <a:lstStyle/>
          <a:p>
            <a:r>
              <a:rPr lang="en-US" sz="2800" dirty="0" smtClean="0"/>
              <a:t>SDP05 </a:t>
            </a:r>
          </a:p>
          <a:p>
            <a:pPr lvl="1"/>
            <a:r>
              <a:rPr lang="en-US" dirty="0" smtClean="0"/>
              <a:t>Architecture and Design</a:t>
            </a:r>
            <a:endParaRPr lang="en-US" dirty="0"/>
          </a:p>
          <a:p>
            <a:r>
              <a:rPr lang="en-US" sz="2800" dirty="0" smtClean="0"/>
              <a:t>SDP06 </a:t>
            </a:r>
          </a:p>
          <a:p>
            <a:pPr lvl="1"/>
            <a:r>
              <a:rPr lang="en-US" dirty="0" smtClean="0"/>
              <a:t>Database and Client/Server Applications</a:t>
            </a:r>
            <a:endParaRPr lang="en-US" dirty="0"/>
          </a:p>
          <a:p>
            <a:endParaRPr lang="en-US" dirty="0"/>
          </a:p>
        </p:txBody>
      </p:sp>
      <p:sp>
        <p:nvSpPr>
          <p:cNvPr id="8" name="Content Placeholder 7"/>
          <p:cNvSpPr>
            <a:spLocks noGrp="1"/>
          </p:cNvSpPr>
          <p:nvPr>
            <p:ph sz="half" idx="2"/>
          </p:nvPr>
        </p:nvSpPr>
        <p:spPr>
          <a:xfrm>
            <a:off x="4648200" y="1417638"/>
            <a:ext cx="4038600" cy="3650202"/>
          </a:xfrm>
        </p:spPr>
        <p:txBody>
          <a:bodyPr>
            <a:normAutofit/>
          </a:bodyPr>
          <a:lstStyle/>
          <a:p>
            <a:r>
              <a:rPr lang="en-US" dirty="0"/>
              <a:t>SDP07</a:t>
            </a:r>
          </a:p>
          <a:p>
            <a:pPr lvl="1"/>
            <a:r>
              <a:rPr lang="en-US" dirty="0"/>
              <a:t>Human Computer Interaction and Communication</a:t>
            </a:r>
          </a:p>
          <a:p>
            <a:r>
              <a:rPr lang="en-US" dirty="0"/>
              <a:t>SDP08</a:t>
            </a:r>
          </a:p>
          <a:p>
            <a:pPr lvl="1"/>
            <a:r>
              <a:rPr lang="en-US" dirty="0"/>
              <a:t>Project Management</a:t>
            </a:r>
          </a:p>
          <a:p>
            <a:endParaRPr lang="en-US" dirty="0"/>
          </a:p>
        </p:txBody>
      </p:sp>
      <p:sp>
        <p:nvSpPr>
          <p:cNvPr id="4" name="AutoShape 2" descr="http://moodle.icarnegie.com/moodle/pluginfile.php/4448/course/section/560/SDP06.jpg"/>
          <p:cNvSpPr>
            <a:spLocks noChangeAspect="1" noChangeArrowheads="1"/>
          </p:cNvSpPr>
          <p:nvPr/>
        </p:nvSpPr>
        <p:spPr bwMode="auto">
          <a:xfrm>
            <a:off x="155575" y="-922338"/>
            <a:ext cx="150495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http://moodle.icarnegie.com/moodle/pluginfile.php/4448/course/section/560/SDP06.jpg"/>
          <p:cNvSpPr>
            <a:spLocks noChangeAspect="1" noChangeArrowheads="1"/>
          </p:cNvSpPr>
          <p:nvPr/>
        </p:nvSpPr>
        <p:spPr bwMode="auto">
          <a:xfrm>
            <a:off x="307975" y="-769938"/>
            <a:ext cx="150495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 name="Group 8"/>
          <p:cNvGrpSpPr/>
          <p:nvPr/>
        </p:nvGrpSpPr>
        <p:grpSpPr>
          <a:xfrm>
            <a:off x="238939" y="4313183"/>
            <a:ext cx="8718323" cy="907740"/>
            <a:chOff x="238939" y="1261644"/>
            <a:chExt cx="8718323" cy="907740"/>
          </a:xfrm>
        </p:grpSpPr>
        <p:pic>
          <p:nvPicPr>
            <p:cNvPr id="12294" name="Picture 6" descr="C:\Users\CathyWork\Desktop\SDP08-4_optio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223" y="1276269"/>
              <a:ext cx="695929" cy="876870"/>
            </a:xfrm>
            <a:prstGeom prst="rect">
              <a:avLst/>
            </a:prstGeom>
            <a:noFill/>
            <a:ln>
              <a:noFill/>
            </a:ln>
            <a:extLst/>
          </p:spPr>
        </p:pic>
        <p:pic>
          <p:nvPicPr>
            <p:cNvPr id="12295" name="Picture 7" descr="C:\Users\CathyWork\Desktop\SDP0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8839" y="1276269"/>
              <a:ext cx="708423" cy="876870"/>
            </a:xfrm>
            <a:prstGeom prst="rect">
              <a:avLst/>
            </a:prstGeom>
            <a:noFill/>
            <a:ln>
              <a:noFill/>
            </a:ln>
            <a:extLst/>
          </p:spPr>
        </p:pic>
        <p:pic>
          <p:nvPicPr>
            <p:cNvPr id="12296" name="Picture 8" descr="C:\Users\CathyWork\Desktop\SDP08-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7310" y="1261644"/>
              <a:ext cx="694178" cy="897643"/>
            </a:xfrm>
            <a:prstGeom prst="rect">
              <a:avLst/>
            </a:prstGeom>
            <a:noFill/>
            <a:ln>
              <a:noFill/>
            </a:ln>
            <a:extLst/>
          </p:spPr>
        </p:pic>
        <p:pic>
          <p:nvPicPr>
            <p:cNvPr id="12297" name="Picture 9" descr="C:\Users\CathyWork\Desktop\SDP0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7505" y="1276269"/>
              <a:ext cx="712452" cy="878691"/>
            </a:xfrm>
            <a:prstGeom prst="rect">
              <a:avLst/>
            </a:prstGeom>
            <a:noFill/>
            <a:ln>
              <a:noFill/>
            </a:ln>
            <a:extLst/>
          </p:spPr>
        </p:pic>
        <p:pic>
          <p:nvPicPr>
            <p:cNvPr id="12293" name="Picture 5" descr="C:\Users\CathyWork\Desktop\SDP0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3035" y="1261644"/>
              <a:ext cx="723097" cy="894211"/>
            </a:xfrm>
            <a:prstGeom prst="rect">
              <a:avLst/>
            </a:prstGeom>
            <a:noFill/>
            <a:ln>
              <a:noFill/>
            </a:ln>
            <a:extLst/>
          </p:spPr>
        </p:pic>
        <p:pic>
          <p:nvPicPr>
            <p:cNvPr id="12298" name="Picture 10" descr="C:\Users\CathyWork\Desktop\SDP07-2.jpg"/>
            <p:cNvPicPr>
              <a:picLocks noChangeAspect="1" noChangeArrowheads="1"/>
            </p:cNvPicPr>
            <p:nvPr/>
          </p:nvPicPr>
          <p:blipFill rotWithShape="1">
            <a:blip r:embed="rId8">
              <a:extLst>
                <a:ext uri="{28A0092B-C50C-407E-A947-70E740481C1C}">
                  <a14:useLocalDpi xmlns:a14="http://schemas.microsoft.com/office/drawing/2010/main" val="0"/>
                </a:ext>
              </a:extLst>
            </a:blip>
            <a:srcRect l="10128" r="12093"/>
            <a:stretch/>
          </p:blipFill>
          <p:spPr bwMode="auto">
            <a:xfrm>
              <a:off x="3703485" y="1261644"/>
              <a:ext cx="693385" cy="891495"/>
            </a:xfrm>
            <a:prstGeom prst="rect">
              <a:avLst/>
            </a:prstGeom>
            <a:noFill/>
            <a:ln>
              <a:noFill/>
            </a:ln>
            <a:extLst/>
          </p:spPr>
        </p:pic>
        <p:pic>
          <p:nvPicPr>
            <p:cNvPr id="12299" name="Picture 11" descr="C:\Users\CathyWork\Desktop\SDP0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9677" y="1261644"/>
              <a:ext cx="736005" cy="907740"/>
            </a:xfrm>
            <a:prstGeom prst="rect">
              <a:avLst/>
            </a:prstGeom>
            <a:noFill/>
            <a:ln>
              <a:noFill/>
            </a:ln>
            <a:extLst/>
          </p:spPr>
        </p:pic>
        <p:pic>
          <p:nvPicPr>
            <p:cNvPr id="12300" name="Picture 12" descr="C:\Users\CathyWork\Desktop\SDP0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939" y="1261644"/>
              <a:ext cx="693385" cy="891495"/>
            </a:xfrm>
            <a:prstGeom prst="rect">
              <a:avLst/>
            </a:prstGeom>
            <a:noFill/>
            <a:ln>
              <a:noFill/>
            </a:ln>
            <a:extLst/>
          </p:spPr>
        </p:pic>
      </p:grpSp>
    </p:spTree>
    <p:extLst>
      <p:ext uri="{BB962C8B-B14F-4D97-AF65-F5344CB8AC3E}">
        <p14:creationId xmlns:p14="http://schemas.microsoft.com/office/powerpoint/2010/main" val="1687222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750"/>
            <a:ext cx="8229600" cy="1143000"/>
          </a:xfrm>
        </p:spPr>
        <p:txBody>
          <a:bodyPr/>
          <a:lstStyle/>
          <a:p>
            <a:r>
              <a:rPr lang="en-US" b="1" dirty="0" smtClean="0"/>
              <a:t>SDP06 Session </a:t>
            </a:r>
            <a:r>
              <a:rPr lang="en-US" b="1" dirty="0" smtClean="0"/>
              <a:t>Schedule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6619574"/>
              </p:ext>
            </p:extLst>
          </p:nvPr>
        </p:nvGraphicFramePr>
        <p:xfrm>
          <a:off x="259307" y="1091819"/>
          <a:ext cx="8761863" cy="5269734"/>
        </p:xfrm>
        <a:graphic>
          <a:graphicData uri="http://schemas.openxmlformats.org/drawingml/2006/table">
            <a:tbl>
              <a:tblPr firstRow="1" firstCol="1" lastRow="1" lastCol="1" bandRow="1" bandCol="1">
                <a:tableStyleId>{5C22544A-7EE6-4342-B048-85BDC9FD1C3A}</a:tableStyleId>
              </a:tblPr>
              <a:tblGrid>
                <a:gridCol w="2604025"/>
                <a:gridCol w="6157838"/>
              </a:tblGrid>
              <a:tr h="419796">
                <a:tc>
                  <a:txBody>
                    <a:bodyPr/>
                    <a:lstStyle/>
                    <a:p>
                      <a:pPr marL="0" marR="0" algn="ctr">
                        <a:lnSpc>
                          <a:spcPct val="120000"/>
                        </a:lnSpc>
                        <a:spcBef>
                          <a:spcPts val="0"/>
                        </a:spcBef>
                        <a:spcAft>
                          <a:spcPts val="0"/>
                        </a:spcAft>
                      </a:pPr>
                      <a:r>
                        <a:rPr lang="en-US" sz="1600" dirty="0">
                          <a:effectLst/>
                        </a:rPr>
                        <a:t>Session</a:t>
                      </a:r>
                      <a:endParaRPr lang="en-US" sz="1600" dirty="0">
                        <a:effectLst/>
                        <a:latin typeface="Arial"/>
                        <a:ea typeface="MS PGothic"/>
                        <a:cs typeface="Times New Roman"/>
                      </a:endParaRPr>
                    </a:p>
                  </a:txBody>
                  <a:tcPr marL="68580" marR="68580" marT="0" marB="0"/>
                </a:tc>
                <a:tc>
                  <a:txBody>
                    <a:bodyPr/>
                    <a:lstStyle/>
                    <a:p>
                      <a:pPr marL="0" marR="0" algn="ctr">
                        <a:lnSpc>
                          <a:spcPct val="120000"/>
                        </a:lnSpc>
                        <a:spcBef>
                          <a:spcPts val="0"/>
                        </a:spcBef>
                        <a:spcAft>
                          <a:spcPts val="0"/>
                        </a:spcAft>
                      </a:pPr>
                      <a:r>
                        <a:rPr lang="en-US" sz="1600" dirty="0">
                          <a:effectLst/>
                        </a:rPr>
                        <a:t>Topics / Assignments </a:t>
                      </a:r>
                      <a:endParaRPr lang="en-US" sz="1600" dirty="0">
                        <a:effectLst/>
                        <a:latin typeface="Arial"/>
                        <a:ea typeface="MS PGothic"/>
                        <a:cs typeface="Times New Roman"/>
                      </a:endParaRPr>
                    </a:p>
                  </a:txBody>
                  <a:tcPr marL="68580" marR="68580" marT="0" marB="0"/>
                </a:tc>
              </a:tr>
              <a:tr h="1430341">
                <a:tc>
                  <a:txBody>
                    <a:bodyPr/>
                    <a:lstStyle/>
                    <a:p>
                      <a:pPr marL="228600" marR="0" indent="-228600">
                        <a:spcBef>
                          <a:spcPts val="0"/>
                        </a:spcBef>
                        <a:spcAft>
                          <a:spcPts val="0"/>
                        </a:spcAft>
                        <a:tabLst>
                          <a:tab pos="228600" algn="l"/>
                          <a:tab pos="457200" algn="l"/>
                        </a:tabLst>
                      </a:pPr>
                      <a:r>
                        <a:rPr lang="en-US" sz="1600" dirty="0">
                          <a:effectLst/>
                        </a:rPr>
                        <a:t>Session 01 (Group Session)</a:t>
                      </a:r>
                    </a:p>
                    <a:p>
                      <a:pPr marL="0" marR="0" indent="0">
                        <a:spcBef>
                          <a:spcPts val="0"/>
                        </a:spcBef>
                        <a:spcAft>
                          <a:spcPts val="0"/>
                        </a:spcAft>
                        <a:tabLst>
                          <a:tab pos="228600" algn="l"/>
                          <a:tab pos="457200" algn="l"/>
                        </a:tabLst>
                      </a:pPr>
                      <a:r>
                        <a:rPr lang="en-US" sz="1600" dirty="0">
                          <a:effectLst/>
                        </a:rPr>
                        <a:t> </a:t>
                      </a:r>
                      <a:endParaRPr lang="en-US" sz="1600" dirty="0">
                        <a:effectLst/>
                        <a:latin typeface="Calibri"/>
                        <a:ea typeface="MS PGothic"/>
                        <a:cs typeface="Times New Roman"/>
                      </a:endParaRPr>
                    </a:p>
                  </a:txBody>
                  <a:tcPr marL="68580" marR="68580" marT="0" marB="0"/>
                </a:tc>
                <a:tc>
                  <a:txBody>
                    <a:bodyPr/>
                    <a:lstStyle/>
                    <a:p>
                      <a:pPr marL="342900" marR="0" lvl="0" indent="-342900">
                        <a:lnSpc>
                          <a:spcPct val="120000"/>
                        </a:lnSpc>
                        <a:spcBef>
                          <a:spcPts val="0"/>
                        </a:spcBef>
                        <a:spcAft>
                          <a:spcPts val="0"/>
                        </a:spcAft>
                        <a:buFont typeface="Symbol"/>
                        <a:buChar char=""/>
                      </a:pPr>
                      <a:r>
                        <a:rPr lang="en-US" sz="1600" dirty="0">
                          <a:effectLst/>
                        </a:rPr>
                        <a:t>LMS Overview</a:t>
                      </a:r>
                    </a:p>
                    <a:p>
                      <a:pPr marL="342900" marR="0" lvl="0" indent="-342900">
                        <a:lnSpc>
                          <a:spcPct val="120000"/>
                        </a:lnSpc>
                        <a:spcBef>
                          <a:spcPts val="0"/>
                        </a:spcBef>
                        <a:spcAft>
                          <a:spcPts val="0"/>
                        </a:spcAft>
                        <a:buFont typeface="Symbol"/>
                        <a:buChar char=""/>
                      </a:pPr>
                      <a:r>
                        <a:rPr lang="en-US" sz="1600" dirty="0">
                          <a:effectLst/>
                        </a:rPr>
                        <a:t>Review course structure and instructor resources</a:t>
                      </a:r>
                    </a:p>
                    <a:p>
                      <a:pPr marL="342900" marR="0" lvl="0" indent="-342900">
                        <a:lnSpc>
                          <a:spcPct val="120000"/>
                        </a:lnSpc>
                        <a:spcBef>
                          <a:spcPts val="0"/>
                        </a:spcBef>
                        <a:spcAft>
                          <a:spcPts val="0"/>
                        </a:spcAft>
                        <a:buFont typeface="Symbol"/>
                        <a:buChar char=""/>
                      </a:pPr>
                      <a:r>
                        <a:rPr lang="en-US" sz="1600" dirty="0">
                          <a:effectLst/>
                        </a:rPr>
                        <a:t>Support contacts, expectations, and communication</a:t>
                      </a:r>
                    </a:p>
                    <a:p>
                      <a:pPr marL="342900" marR="0" lvl="0" indent="-342900">
                        <a:lnSpc>
                          <a:spcPct val="120000"/>
                        </a:lnSpc>
                        <a:spcBef>
                          <a:spcPts val="0"/>
                        </a:spcBef>
                        <a:spcAft>
                          <a:spcPts val="0"/>
                        </a:spcAft>
                        <a:buFont typeface="Symbol"/>
                        <a:buChar char=""/>
                      </a:pPr>
                      <a:r>
                        <a:rPr lang="en-US" sz="1600" dirty="0">
                          <a:effectLst/>
                        </a:rPr>
                        <a:t>Review Q&amp;A process and tools</a:t>
                      </a:r>
                      <a:endParaRPr lang="en-US" sz="1600" dirty="0">
                        <a:effectLst/>
                        <a:latin typeface="Arial"/>
                        <a:ea typeface="MS PGothic"/>
                        <a:cs typeface="Times New Roman"/>
                      </a:endParaRPr>
                    </a:p>
                  </a:txBody>
                  <a:tcPr marL="68580" marR="68580" marT="0" marB="0"/>
                </a:tc>
              </a:tr>
              <a:tr h="702020">
                <a:tc>
                  <a:txBody>
                    <a:bodyPr/>
                    <a:lstStyle/>
                    <a:p>
                      <a:pPr marL="0" marR="0">
                        <a:lnSpc>
                          <a:spcPct val="120000"/>
                        </a:lnSpc>
                        <a:spcBef>
                          <a:spcPts val="0"/>
                        </a:spcBef>
                        <a:spcAft>
                          <a:spcPts val="0"/>
                        </a:spcAft>
                      </a:pPr>
                      <a:r>
                        <a:rPr lang="en-US" sz="1600" dirty="0">
                          <a:effectLst/>
                        </a:rPr>
                        <a:t>Session 02 (Individual Session)  </a:t>
                      </a:r>
                      <a:endParaRPr lang="en-US" sz="1600" dirty="0">
                        <a:effectLst/>
                        <a:latin typeface="Arial"/>
                        <a:ea typeface="MS PGothic"/>
                        <a:cs typeface="Times New Roman"/>
                      </a:endParaRPr>
                    </a:p>
                  </a:txBody>
                  <a:tcPr marL="68580" marR="68580" marT="0" marB="0"/>
                </a:tc>
                <a:tc>
                  <a:txBody>
                    <a:bodyPr/>
                    <a:lstStyle/>
                    <a:p>
                      <a:pPr marL="342900" marR="0" lvl="0" indent="-342900">
                        <a:lnSpc>
                          <a:spcPct val="120000"/>
                        </a:lnSpc>
                        <a:spcBef>
                          <a:spcPts val="0"/>
                        </a:spcBef>
                        <a:spcAft>
                          <a:spcPts val="0"/>
                        </a:spcAft>
                        <a:buFont typeface="Symbol"/>
                        <a:buChar char=""/>
                      </a:pPr>
                      <a:r>
                        <a:rPr lang="en-US" sz="1600" dirty="0">
                          <a:effectLst/>
                        </a:rPr>
                        <a:t>Review selected Project 01, Project 02, and Project 03 materials </a:t>
                      </a:r>
                    </a:p>
                    <a:p>
                      <a:pPr marL="228600" marR="0">
                        <a:lnSpc>
                          <a:spcPct val="120000"/>
                        </a:lnSpc>
                        <a:spcBef>
                          <a:spcPts val="0"/>
                        </a:spcBef>
                        <a:spcAft>
                          <a:spcPts val="0"/>
                        </a:spcAft>
                      </a:pPr>
                      <a:r>
                        <a:rPr lang="en-US" sz="1600" dirty="0">
                          <a:effectLst/>
                        </a:rPr>
                        <a:t>Reference: SDP06 Instructor Training Workbook Part 01</a:t>
                      </a:r>
                      <a:endParaRPr lang="en-US" sz="1600" dirty="0">
                        <a:effectLst/>
                        <a:latin typeface="Arial"/>
                        <a:ea typeface="MS PGothic"/>
                        <a:cs typeface="Times New Roman"/>
                      </a:endParaRPr>
                    </a:p>
                  </a:txBody>
                  <a:tcPr marL="68580" marR="68580" marT="0" marB="0"/>
                </a:tc>
              </a:tr>
              <a:tr h="702020">
                <a:tc>
                  <a:txBody>
                    <a:bodyPr/>
                    <a:lstStyle/>
                    <a:p>
                      <a:pPr marL="0" marR="0" indent="0">
                        <a:spcBef>
                          <a:spcPts val="0"/>
                        </a:spcBef>
                        <a:spcAft>
                          <a:spcPts val="0"/>
                        </a:spcAft>
                        <a:tabLst>
                          <a:tab pos="228600" algn="l"/>
                          <a:tab pos="457200" algn="l"/>
                        </a:tabLst>
                      </a:pPr>
                      <a:r>
                        <a:rPr lang="en-US" sz="1600" dirty="0">
                          <a:effectLst/>
                        </a:rPr>
                        <a:t>Session 03 (Individual Session) </a:t>
                      </a:r>
                      <a:endParaRPr lang="en-US" sz="1600" dirty="0">
                        <a:effectLst/>
                        <a:latin typeface="Calibri"/>
                        <a:ea typeface="MS PGothic"/>
                        <a:cs typeface="Times New Roman"/>
                      </a:endParaRPr>
                    </a:p>
                  </a:txBody>
                  <a:tcPr marL="68580" marR="68580" marT="0" marB="0"/>
                </a:tc>
                <a:tc>
                  <a:txBody>
                    <a:bodyPr/>
                    <a:lstStyle/>
                    <a:p>
                      <a:pPr marL="342900" marR="0" lvl="0" indent="-342900">
                        <a:lnSpc>
                          <a:spcPct val="120000"/>
                        </a:lnSpc>
                        <a:spcBef>
                          <a:spcPts val="0"/>
                        </a:spcBef>
                        <a:spcAft>
                          <a:spcPts val="0"/>
                        </a:spcAft>
                        <a:buFont typeface="Symbol"/>
                        <a:buChar char=""/>
                      </a:pPr>
                      <a:r>
                        <a:rPr lang="en-US" sz="1600" dirty="0">
                          <a:effectLst/>
                        </a:rPr>
                        <a:t>Review selected Project 04, Project 05, and Project 06 materials  </a:t>
                      </a:r>
                    </a:p>
                    <a:p>
                      <a:pPr marL="228600" marR="0">
                        <a:lnSpc>
                          <a:spcPct val="120000"/>
                        </a:lnSpc>
                        <a:spcBef>
                          <a:spcPts val="0"/>
                        </a:spcBef>
                        <a:spcAft>
                          <a:spcPts val="0"/>
                        </a:spcAft>
                      </a:pPr>
                      <a:r>
                        <a:rPr lang="en-US" sz="1600" dirty="0">
                          <a:effectLst/>
                        </a:rPr>
                        <a:t>Reference: SDP06 Instructor Training Workbook Part 02</a:t>
                      </a:r>
                      <a:endParaRPr lang="en-US" sz="1600" dirty="0">
                        <a:effectLst/>
                        <a:latin typeface="Arial"/>
                        <a:ea typeface="MS PGothic"/>
                        <a:cs typeface="Times New Roman"/>
                      </a:endParaRPr>
                    </a:p>
                  </a:txBody>
                  <a:tcPr marL="68580" marR="68580" marT="0" marB="0"/>
                </a:tc>
              </a:tr>
              <a:tr h="1430341">
                <a:tc>
                  <a:txBody>
                    <a:bodyPr/>
                    <a:lstStyle/>
                    <a:p>
                      <a:pPr marL="0" marR="0">
                        <a:lnSpc>
                          <a:spcPct val="120000"/>
                        </a:lnSpc>
                        <a:spcBef>
                          <a:spcPts val="0"/>
                        </a:spcBef>
                        <a:spcAft>
                          <a:spcPts val="0"/>
                        </a:spcAft>
                      </a:pPr>
                      <a:r>
                        <a:rPr lang="en-US" sz="1600" dirty="0">
                          <a:effectLst/>
                        </a:rPr>
                        <a:t>Session 04 (Group Session)</a:t>
                      </a:r>
                      <a:endParaRPr lang="en-US" sz="1600" dirty="0">
                        <a:effectLst/>
                        <a:latin typeface="Arial"/>
                        <a:ea typeface="MS PGothic"/>
                        <a:cs typeface="Times New Roman"/>
                      </a:endParaRPr>
                    </a:p>
                  </a:txBody>
                  <a:tcPr marL="68580" marR="68580" marT="0" marB="0"/>
                </a:tc>
                <a:tc>
                  <a:txBody>
                    <a:bodyPr/>
                    <a:lstStyle/>
                    <a:p>
                      <a:pPr marL="228600" marR="0">
                        <a:lnSpc>
                          <a:spcPct val="120000"/>
                        </a:lnSpc>
                        <a:spcBef>
                          <a:spcPts val="0"/>
                        </a:spcBef>
                        <a:spcAft>
                          <a:spcPts val="0"/>
                        </a:spcAft>
                      </a:pPr>
                      <a:r>
                        <a:rPr lang="en-US" sz="1600" dirty="0">
                          <a:effectLst/>
                        </a:rPr>
                        <a:t>Final Review with SME</a:t>
                      </a:r>
                    </a:p>
                    <a:p>
                      <a:pPr marL="342900" marR="0" lvl="0" indent="-342900">
                        <a:lnSpc>
                          <a:spcPct val="120000"/>
                        </a:lnSpc>
                        <a:spcBef>
                          <a:spcPts val="0"/>
                        </a:spcBef>
                        <a:spcAft>
                          <a:spcPts val="0"/>
                        </a:spcAft>
                        <a:buFont typeface="Symbol"/>
                        <a:buChar char=""/>
                      </a:pPr>
                      <a:r>
                        <a:rPr lang="en-US" sz="1600" dirty="0">
                          <a:effectLst/>
                        </a:rPr>
                        <a:t>Course questions and answers</a:t>
                      </a:r>
                    </a:p>
                    <a:p>
                      <a:pPr marL="342900" marR="0" lvl="0" indent="-342900">
                        <a:lnSpc>
                          <a:spcPct val="120000"/>
                        </a:lnSpc>
                        <a:spcBef>
                          <a:spcPts val="0"/>
                        </a:spcBef>
                        <a:spcAft>
                          <a:spcPts val="0"/>
                        </a:spcAft>
                        <a:buFont typeface="Symbol"/>
                        <a:buChar char=""/>
                      </a:pPr>
                      <a:r>
                        <a:rPr lang="en-US" sz="1600" dirty="0">
                          <a:effectLst/>
                        </a:rPr>
                        <a:t>Review course materials </a:t>
                      </a:r>
                    </a:p>
                    <a:p>
                      <a:pPr marL="342900" marR="0" lvl="0" indent="-342900">
                        <a:lnSpc>
                          <a:spcPct val="120000"/>
                        </a:lnSpc>
                        <a:spcBef>
                          <a:spcPts val="0"/>
                        </a:spcBef>
                        <a:spcAft>
                          <a:spcPts val="0"/>
                        </a:spcAft>
                        <a:buFont typeface="Symbol"/>
                        <a:buChar char=""/>
                      </a:pPr>
                      <a:r>
                        <a:rPr lang="en-US" sz="1600" dirty="0">
                          <a:effectLst/>
                        </a:rPr>
                        <a:t>Prepare for Certification Exam</a:t>
                      </a:r>
                      <a:endParaRPr lang="en-US" sz="1600" dirty="0">
                        <a:effectLst/>
                        <a:latin typeface="Arial"/>
                        <a:ea typeface="MS PGothic"/>
                        <a:cs typeface="Times New Roman"/>
                      </a:endParaRPr>
                    </a:p>
                  </a:txBody>
                  <a:tcPr marL="68580" marR="68580" marT="0" marB="0"/>
                </a:tc>
              </a:tr>
              <a:tr h="337860">
                <a:tc>
                  <a:txBody>
                    <a:bodyPr/>
                    <a:lstStyle/>
                    <a:p>
                      <a:pPr marL="0" marR="0">
                        <a:lnSpc>
                          <a:spcPct val="120000"/>
                        </a:lnSpc>
                        <a:spcBef>
                          <a:spcPts val="0"/>
                        </a:spcBef>
                        <a:spcAft>
                          <a:spcPts val="0"/>
                        </a:spcAft>
                      </a:pPr>
                      <a:r>
                        <a:rPr lang="en-US" sz="1600" dirty="0">
                          <a:effectLst/>
                        </a:rPr>
                        <a:t>Session 05 (Individual Session)</a:t>
                      </a:r>
                      <a:endParaRPr lang="en-US" sz="1600" dirty="0">
                        <a:effectLst/>
                        <a:latin typeface="Arial"/>
                        <a:ea typeface="MS PGothic"/>
                        <a:cs typeface="Times New Roman"/>
                      </a:endParaRPr>
                    </a:p>
                  </a:txBody>
                  <a:tcPr marL="68580" marR="68580" marT="0" marB="0"/>
                </a:tc>
                <a:tc>
                  <a:txBody>
                    <a:bodyPr/>
                    <a:lstStyle/>
                    <a:p>
                      <a:pPr marL="342900" marR="0" lvl="0" indent="-342900">
                        <a:lnSpc>
                          <a:spcPct val="120000"/>
                        </a:lnSpc>
                        <a:spcBef>
                          <a:spcPts val="0"/>
                        </a:spcBef>
                        <a:spcAft>
                          <a:spcPts val="0"/>
                        </a:spcAft>
                        <a:buFont typeface="Symbol"/>
                        <a:buChar char=""/>
                      </a:pPr>
                      <a:r>
                        <a:rPr lang="en-US" sz="1600" dirty="0">
                          <a:effectLst/>
                        </a:rPr>
                        <a:t>Complete Instructor Certification Exam</a:t>
                      </a:r>
                      <a:endParaRPr lang="en-US" sz="1600" dirty="0">
                        <a:effectLst/>
                        <a:latin typeface="Arial"/>
                        <a:ea typeface="MS PGothic"/>
                        <a:cs typeface="Times New Roman"/>
                      </a:endParaRPr>
                    </a:p>
                  </a:txBody>
                  <a:tcPr marL="68580" marR="68580" marT="0" marB="0"/>
                </a:tc>
              </a:tr>
            </a:tbl>
          </a:graphicData>
        </a:graphic>
      </p:graphicFrame>
    </p:spTree>
    <p:extLst>
      <p:ext uri="{BB962C8B-B14F-4D97-AF65-F5344CB8AC3E}">
        <p14:creationId xmlns:p14="http://schemas.microsoft.com/office/powerpoint/2010/main" val="3655828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132744"/>
            <a:ext cx="8894502" cy="1143000"/>
          </a:xfrm>
        </p:spPr>
        <p:txBody>
          <a:bodyPr>
            <a:normAutofit fontScale="90000"/>
          </a:bodyPr>
          <a:lstStyle/>
          <a:p>
            <a:r>
              <a:rPr lang="en-US" b="1" dirty="0" smtClean="0"/>
              <a:t>SDP06 Instructor Guide </a:t>
            </a:r>
            <a:br>
              <a:rPr lang="en-US" b="1" dirty="0" smtClean="0"/>
            </a:br>
            <a:r>
              <a:rPr lang="en-US" b="1" dirty="0" smtClean="0"/>
              <a:t>Part 01 </a:t>
            </a:r>
            <a:r>
              <a:rPr lang="en-US" b="1" dirty="0" smtClean="0"/>
              <a:t>Schedule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9871852"/>
              </p:ext>
            </p:extLst>
          </p:nvPr>
        </p:nvGraphicFramePr>
        <p:xfrm>
          <a:off x="85727" y="1696221"/>
          <a:ext cx="8894500" cy="2889504"/>
        </p:xfrm>
        <a:graphic>
          <a:graphicData uri="http://schemas.openxmlformats.org/drawingml/2006/table">
            <a:tbl>
              <a:tblPr firstRow="1" firstCol="1" lastRow="1" lastCol="1" bandRow="1" bandCol="1">
                <a:tableStyleId>{5C22544A-7EE6-4342-B048-85BDC9FD1C3A}</a:tableStyleId>
              </a:tblPr>
              <a:tblGrid>
                <a:gridCol w="2223625"/>
                <a:gridCol w="2625256"/>
                <a:gridCol w="2758965"/>
                <a:gridCol w="1286654"/>
              </a:tblGrid>
              <a:tr h="0">
                <a:tc>
                  <a:txBody>
                    <a:bodyPr/>
                    <a:lstStyle/>
                    <a:p>
                      <a:pPr marL="0" marR="0" algn="ctr">
                        <a:lnSpc>
                          <a:spcPct val="115000"/>
                        </a:lnSpc>
                        <a:spcBef>
                          <a:spcPts val="0"/>
                        </a:spcBef>
                        <a:spcAft>
                          <a:spcPts val="0"/>
                        </a:spcAft>
                      </a:pPr>
                      <a:r>
                        <a:rPr lang="en-US" sz="1600" dirty="0">
                          <a:effectLst/>
                        </a:rPr>
                        <a:t>Topics</a:t>
                      </a:r>
                      <a:endParaRPr lang="en-US" sz="1600" dirty="0">
                        <a:effectLst/>
                        <a:latin typeface="Calibri"/>
                        <a:ea typeface="Calibri"/>
                        <a:cs typeface="Times New Roman"/>
                      </a:endParaRPr>
                    </a:p>
                  </a:txBody>
                  <a:tcPr marL="55295" marR="55295" marT="0" marB="0"/>
                </a:tc>
                <a:tc>
                  <a:txBody>
                    <a:bodyPr/>
                    <a:lstStyle/>
                    <a:p>
                      <a:pPr marL="0" marR="0" algn="ctr">
                        <a:lnSpc>
                          <a:spcPct val="115000"/>
                        </a:lnSpc>
                        <a:spcBef>
                          <a:spcPts val="0"/>
                        </a:spcBef>
                        <a:spcAft>
                          <a:spcPts val="0"/>
                        </a:spcAft>
                      </a:pPr>
                      <a:r>
                        <a:rPr lang="en-US" sz="1600" dirty="0">
                          <a:effectLst/>
                        </a:rPr>
                        <a:t>Assignments </a:t>
                      </a:r>
                      <a:endParaRPr lang="en-US" sz="1600" dirty="0">
                        <a:effectLst/>
                        <a:latin typeface="Calibri"/>
                        <a:ea typeface="Calibri"/>
                        <a:cs typeface="Times New Roman"/>
                      </a:endParaRPr>
                    </a:p>
                  </a:txBody>
                  <a:tcPr marL="55295" marR="55295" marT="0" marB="0"/>
                </a:tc>
                <a:tc>
                  <a:txBody>
                    <a:bodyPr/>
                    <a:lstStyle/>
                    <a:p>
                      <a:pPr marL="0" marR="0" algn="ctr">
                        <a:lnSpc>
                          <a:spcPct val="115000"/>
                        </a:lnSpc>
                        <a:spcBef>
                          <a:spcPts val="0"/>
                        </a:spcBef>
                        <a:spcAft>
                          <a:spcPts val="0"/>
                        </a:spcAft>
                      </a:pPr>
                      <a:r>
                        <a:rPr lang="en-US" sz="1600" dirty="0">
                          <a:effectLst/>
                        </a:rPr>
                        <a:t>Activity</a:t>
                      </a:r>
                      <a:endParaRPr lang="en-US" sz="1600" dirty="0">
                        <a:effectLst/>
                        <a:latin typeface="Calibri"/>
                        <a:ea typeface="Calibri"/>
                        <a:cs typeface="Times New Roman"/>
                      </a:endParaRPr>
                    </a:p>
                  </a:txBody>
                  <a:tcPr marL="55295" marR="55295" marT="0" marB="0"/>
                </a:tc>
                <a:tc>
                  <a:txBody>
                    <a:bodyPr/>
                    <a:lstStyle/>
                    <a:p>
                      <a:pPr marL="0" marR="0" algn="ctr">
                        <a:lnSpc>
                          <a:spcPct val="115000"/>
                        </a:lnSpc>
                        <a:spcBef>
                          <a:spcPts val="0"/>
                        </a:spcBef>
                        <a:spcAft>
                          <a:spcPts val="0"/>
                        </a:spcAft>
                      </a:pPr>
                      <a:r>
                        <a:rPr lang="en-US" sz="1600" dirty="0" smtClean="0">
                          <a:effectLst/>
                        </a:rPr>
                        <a:t>SCD*</a:t>
                      </a:r>
                      <a:endParaRPr lang="en-US" sz="1600" dirty="0">
                        <a:effectLst/>
                        <a:latin typeface="Calibri"/>
                        <a:ea typeface="Calibri"/>
                        <a:cs typeface="Times New Roman"/>
                      </a:endParaRPr>
                    </a:p>
                  </a:txBody>
                  <a:tcPr marL="55295" marR="55295" marT="0" marB="0"/>
                </a:tc>
              </a:tr>
              <a:tr h="1314782">
                <a:tc>
                  <a:txBody>
                    <a:bodyPr/>
                    <a:lstStyle/>
                    <a:p>
                      <a:pPr marL="0" marR="0" indent="0">
                        <a:spcBef>
                          <a:spcPts val="0"/>
                        </a:spcBef>
                        <a:spcAft>
                          <a:spcPts val="0"/>
                        </a:spcAft>
                        <a:tabLst>
                          <a:tab pos="228600" algn="l"/>
                          <a:tab pos="457200" algn="l"/>
                        </a:tabLst>
                      </a:pPr>
                      <a:r>
                        <a:rPr lang="en-US" sz="1600" dirty="0">
                          <a:effectLst/>
                        </a:rPr>
                        <a:t>Part 01 (Course Documentation and Grading)</a:t>
                      </a:r>
                    </a:p>
                    <a:p>
                      <a:pPr marL="0" marR="0" indent="0">
                        <a:spcBef>
                          <a:spcPts val="0"/>
                        </a:spcBef>
                        <a:spcAft>
                          <a:spcPts val="0"/>
                        </a:spcAft>
                        <a:tabLst>
                          <a:tab pos="228600" algn="l"/>
                          <a:tab pos="457200" algn="l"/>
                        </a:tabLst>
                      </a:pPr>
                      <a:r>
                        <a:rPr lang="en-US" sz="1600" dirty="0">
                          <a:effectLst/>
                        </a:rPr>
                        <a:t> </a:t>
                      </a:r>
                      <a:endParaRPr lang="en-US" sz="1600" dirty="0">
                        <a:effectLst/>
                        <a:latin typeface="Calibri"/>
                        <a:ea typeface="MS Mincho"/>
                        <a:cs typeface="Times New Roman"/>
                      </a:endParaRPr>
                    </a:p>
                  </a:txBody>
                  <a:tcPr marL="55295" marR="55295" marT="0" marB="0"/>
                </a:tc>
                <a:tc>
                  <a:txBody>
                    <a:bodyPr/>
                    <a:lstStyle/>
                    <a:p>
                      <a:pPr marL="0" marR="0">
                        <a:lnSpc>
                          <a:spcPct val="115000"/>
                        </a:lnSpc>
                        <a:spcBef>
                          <a:spcPts val="0"/>
                        </a:spcBef>
                        <a:spcAft>
                          <a:spcPts val="0"/>
                        </a:spcAft>
                      </a:pPr>
                      <a:r>
                        <a:rPr lang="en-US" sz="1600" dirty="0">
                          <a:effectLst/>
                        </a:rPr>
                        <a:t>Review the following course documentation</a:t>
                      </a:r>
                    </a:p>
                    <a:p>
                      <a:pPr marL="342900" marR="0" lvl="0" indent="-342900">
                        <a:lnSpc>
                          <a:spcPct val="120000"/>
                        </a:lnSpc>
                        <a:spcBef>
                          <a:spcPts val="0"/>
                        </a:spcBef>
                        <a:spcAft>
                          <a:spcPts val="0"/>
                        </a:spcAft>
                        <a:buFont typeface="Symbol"/>
                        <a:buChar char=""/>
                      </a:pPr>
                      <a:r>
                        <a:rPr lang="en-US" sz="1600" dirty="0">
                          <a:effectLst/>
                        </a:rPr>
                        <a:t>Course Schedule</a:t>
                      </a:r>
                    </a:p>
                    <a:p>
                      <a:pPr marL="342900" marR="0" lvl="0" indent="-342900">
                        <a:lnSpc>
                          <a:spcPct val="120000"/>
                        </a:lnSpc>
                        <a:spcBef>
                          <a:spcPts val="0"/>
                        </a:spcBef>
                        <a:spcAft>
                          <a:spcPts val="0"/>
                        </a:spcAft>
                        <a:buFont typeface="Symbol"/>
                        <a:buChar char=""/>
                      </a:pPr>
                      <a:r>
                        <a:rPr lang="en-US" sz="1600" dirty="0">
                          <a:effectLst/>
                        </a:rPr>
                        <a:t>Course Syllabus</a:t>
                      </a:r>
                    </a:p>
                    <a:p>
                      <a:pPr marL="342900" marR="0" lvl="0" indent="-342900">
                        <a:lnSpc>
                          <a:spcPct val="120000"/>
                        </a:lnSpc>
                        <a:spcBef>
                          <a:spcPts val="0"/>
                        </a:spcBef>
                        <a:spcAft>
                          <a:spcPts val="0"/>
                        </a:spcAft>
                        <a:buFont typeface="Symbol"/>
                        <a:buChar char=""/>
                      </a:pPr>
                      <a:r>
                        <a:rPr lang="en-US" sz="1600" dirty="0">
                          <a:effectLst/>
                        </a:rPr>
                        <a:t>Course and Project Instructors Guide</a:t>
                      </a:r>
                    </a:p>
                    <a:p>
                      <a:pPr marL="342900" marR="0" lvl="0" indent="-342900">
                        <a:lnSpc>
                          <a:spcPct val="120000"/>
                        </a:lnSpc>
                        <a:spcBef>
                          <a:spcPts val="0"/>
                        </a:spcBef>
                        <a:spcAft>
                          <a:spcPts val="0"/>
                        </a:spcAft>
                        <a:buFont typeface="Symbol"/>
                        <a:buChar char=""/>
                      </a:pPr>
                      <a:r>
                        <a:rPr lang="en-US" sz="1600" dirty="0">
                          <a:effectLst/>
                        </a:rPr>
                        <a:t>Course Grading Sheet</a:t>
                      </a:r>
                    </a:p>
                    <a:p>
                      <a:pPr marL="342900" marR="0" lvl="0" indent="-342900">
                        <a:lnSpc>
                          <a:spcPct val="120000"/>
                        </a:lnSpc>
                        <a:spcBef>
                          <a:spcPts val="0"/>
                        </a:spcBef>
                        <a:spcAft>
                          <a:spcPts val="0"/>
                        </a:spcAft>
                        <a:buFont typeface="Symbol"/>
                        <a:buChar char=""/>
                      </a:pPr>
                      <a:r>
                        <a:rPr lang="en-US" sz="1600" dirty="0">
                          <a:effectLst/>
                        </a:rPr>
                        <a:t>Project Grading Form (for Project 01)</a:t>
                      </a:r>
                      <a:endParaRPr lang="en-US" sz="1600" dirty="0">
                        <a:effectLst/>
                        <a:latin typeface="Calibri"/>
                        <a:ea typeface="MS Mincho"/>
                        <a:cs typeface="Times New Roman"/>
                      </a:endParaRPr>
                    </a:p>
                  </a:txBody>
                  <a:tcPr marL="55295" marR="55295" marT="0" marB="0"/>
                </a:tc>
                <a:tc>
                  <a:txBody>
                    <a:bodyPr/>
                    <a:lstStyle/>
                    <a:p>
                      <a:pPr marL="342900" marR="0" lvl="0" indent="-342900">
                        <a:lnSpc>
                          <a:spcPct val="120000"/>
                        </a:lnSpc>
                        <a:spcBef>
                          <a:spcPts val="0"/>
                        </a:spcBef>
                        <a:spcAft>
                          <a:spcPts val="0"/>
                        </a:spcAft>
                        <a:buFont typeface="Symbol"/>
                        <a:buChar char=""/>
                      </a:pPr>
                      <a:r>
                        <a:rPr lang="en-US" sz="1600" dirty="0">
                          <a:effectLst/>
                        </a:rPr>
                        <a:t>Answer questions on course documentation</a:t>
                      </a:r>
                    </a:p>
                    <a:p>
                      <a:pPr marL="342900" marR="0" lvl="0" indent="-342900">
                        <a:lnSpc>
                          <a:spcPct val="120000"/>
                        </a:lnSpc>
                        <a:spcBef>
                          <a:spcPts val="0"/>
                        </a:spcBef>
                        <a:spcAft>
                          <a:spcPts val="0"/>
                        </a:spcAft>
                        <a:buFont typeface="Symbol"/>
                        <a:buChar char=""/>
                      </a:pPr>
                      <a:r>
                        <a:rPr lang="en-US" sz="1600" dirty="0">
                          <a:effectLst/>
                        </a:rPr>
                        <a:t>Answer questions on course grading</a:t>
                      </a:r>
                      <a:endParaRPr lang="en-US" sz="1600" dirty="0">
                        <a:effectLst/>
                        <a:latin typeface="Calibri"/>
                        <a:ea typeface="MS Mincho"/>
                        <a:cs typeface="Times New Roman"/>
                      </a:endParaRPr>
                    </a:p>
                  </a:txBody>
                  <a:tcPr marL="55295" marR="55295" marT="0" marB="0"/>
                </a:tc>
                <a:tc>
                  <a:txBody>
                    <a:bodyPr/>
                    <a:lstStyle/>
                    <a:p>
                      <a:pPr marL="0" marR="0" lvl="0" indent="0">
                        <a:lnSpc>
                          <a:spcPct val="120000"/>
                        </a:lnSpc>
                        <a:spcBef>
                          <a:spcPts val="0"/>
                        </a:spcBef>
                        <a:spcAft>
                          <a:spcPts val="0"/>
                        </a:spcAft>
                        <a:buFont typeface="Symbol"/>
                        <a:buNone/>
                      </a:pPr>
                      <a:r>
                        <a:rPr lang="en-US" sz="1600" dirty="0">
                          <a:effectLst/>
                        </a:rPr>
                        <a:t>11/30/2012</a:t>
                      </a:r>
                      <a:endParaRPr lang="en-US" sz="1600" dirty="0">
                        <a:effectLst/>
                        <a:latin typeface="Calibri"/>
                        <a:ea typeface="MS Mincho"/>
                        <a:cs typeface="Times New Roman"/>
                      </a:endParaRPr>
                    </a:p>
                  </a:txBody>
                  <a:tcPr marL="55295" marR="55295" marT="0" marB="0"/>
                </a:tc>
              </a:tr>
            </a:tbl>
          </a:graphicData>
        </a:graphic>
      </p:graphicFrame>
      <p:sp>
        <p:nvSpPr>
          <p:cNvPr id="3" name="TextBox 2"/>
          <p:cNvSpPr txBox="1"/>
          <p:nvPr/>
        </p:nvSpPr>
        <p:spPr>
          <a:xfrm>
            <a:off x="236483" y="5927834"/>
            <a:ext cx="2764155" cy="307777"/>
          </a:xfrm>
          <a:prstGeom prst="rect">
            <a:avLst/>
          </a:prstGeom>
          <a:noFill/>
        </p:spPr>
        <p:txBody>
          <a:bodyPr wrap="none" rtlCol="0">
            <a:spAutoFit/>
          </a:bodyPr>
          <a:lstStyle/>
          <a:p>
            <a:r>
              <a:rPr lang="en-US" sz="1400" dirty="0" smtClean="0"/>
              <a:t>*SCD = Scheduled Completion Date</a:t>
            </a:r>
            <a:endParaRPr lang="en-US" sz="1400" dirty="0"/>
          </a:p>
        </p:txBody>
      </p:sp>
    </p:spTree>
    <p:extLst>
      <p:ext uri="{BB962C8B-B14F-4D97-AF65-F5344CB8AC3E}">
        <p14:creationId xmlns:p14="http://schemas.microsoft.com/office/powerpoint/2010/main" val="2861602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132744"/>
            <a:ext cx="8894502" cy="1143000"/>
          </a:xfrm>
        </p:spPr>
        <p:txBody>
          <a:bodyPr>
            <a:normAutofit fontScale="90000"/>
          </a:bodyPr>
          <a:lstStyle/>
          <a:p>
            <a:r>
              <a:rPr lang="en-US" b="1" dirty="0" smtClean="0"/>
              <a:t>SDP06 Instructor Guide </a:t>
            </a:r>
            <a:br>
              <a:rPr lang="en-US" b="1" dirty="0" smtClean="0"/>
            </a:br>
            <a:r>
              <a:rPr lang="en-US" b="1" dirty="0" smtClean="0"/>
              <a:t>Part 01 </a:t>
            </a:r>
            <a:r>
              <a:rPr lang="en-US" b="1" dirty="0" smtClean="0"/>
              <a:t>Schedule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209275"/>
              </p:ext>
            </p:extLst>
          </p:nvPr>
        </p:nvGraphicFramePr>
        <p:xfrm>
          <a:off x="85726" y="1302083"/>
          <a:ext cx="8894500" cy="5070348"/>
        </p:xfrm>
        <a:graphic>
          <a:graphicData uri="http://schemas.openxmlformats.org/drawingml/2006/table">
            <a:tbl>
              <a:tblPr firstRow="1" firstCol="1" lastRow="1" lastCol="1" bandRow="1" bandCol="1">
                <a:tableStyleId>{5C22544A-7EE6-4342-B048-85BDC9FD1C3A}</a:tableStyleId>
              </a:tblPr>
              <a:tblGrid>
                <a:gridCol w="2223625"/>
                <a:gridCol w="3113987"/>
                <a:gridCol w="2286000"/>
                <a:gridCol w="1270888"/>
              </a:tblGrid>
              <a:tr h="0">
                <a:tc>
                  <a:txBody>
                    <a:bodyPr/>
                    <a:lstStyle/>
                    <a:p>
                      <a:pPr marL="0" marR="0" algn="ctr">
                        <a:lnSpc>
                          <a:spcPct val="115000"/>
                        </a:lnSpc>
                        <a:spcBef>
                          <a:spcPts val="0"/>
                        </a:spcBef>
                        <a:spcAft>
                          <a:spcPts val="0"/>
                        </a:spcAft>
                      </a:pPr>
                      <a:r>
                        <a:rPr lang="en-US" sz="1600" dirty="0">
                          <a:effectLst/>
                        </a:rPr>
                        <a:t>Topics</a:t>
                      </a:r>
                      <a:endParaRPr lang="en-US" sz="1600" dirty="0">
                        <a:effectLst/>
                        <a:latin typeface="Calibri"/>
                        <a:ea typeface="Calibri"/>
                        <a:cs typeface="Times New Roman"/>
                      </a:endParaRPr>
                    </a:p>
                  </a:txBody>
                  <a:tcPr marL="55295" marR="55295" marT="0" marB="0"/>
                </a:tc>
                <a:tc>
                  <a:txBody>
                    <a:bodyPr/>
                    <a:lstStyle/>
                    <a:p>
                      <a:pPr marL="0" marR="0" algn="ctr">
                        <a:lnSpc>
                          <a:spcPct val="115000"/>
                        </a:lnSpc>
                        <a:spcBef>
                          <a:spcPts val="0"/>
                        </a:spcBef>
                        <a:spcAft>
                          <a:spcPts val="0"/>
                        </a:spcAft>
                      </a:pPr>
                      <a:r>
                        <a:rPr lang="en-US" sz="1600" dirty="0">
                          <a:effectLst/>
                        </a:rPr>
                        <a:t>Assignments </a:t>
                      </a:r>
                      <a:endParaRPr lang="en-US" sz="1600" dirty="0">
                        <a:effectLst/>
                        <a:latin typeface="Calibri"/>
                        <a:ea typeface="Calibri"/>
                        <a:cs typeface="Times New Roman"/>
                      </a:endParaRPr>
                    </a:p>
                  </a:txBody>
                  <a:tcPr marL="55295" marR="55295" marT="0" marB="0"/>
                </a:tc>
                <a:tc>
                  <a:txBody>
                    <a:bodyPr/>
                    <a:lstStyle/>
                    <a:p>
                      <a:pPr marL="0" marR="0" algn="ctr">
                        <a:lnSpc>
                          <a:spcPct val="115000"/>
                        </a:lnSpc>
                        <a:spcBef>
                          <a:spcPts val="0"/>
                        </a:spcBef>
                        <a:spcAft>
                          <a:spcPts val="0"/>
                        </a:spcAft>
                      </a:pPr>
                      <a:r>
                        <a:rPr lang="en-US" sz="1600" dirty="0">
                          <a:effectLst/>
                        </a:rPr>
                        <a:t>Activity</a:t>
                      </a:r>
                      <a:endParaRPr lang="en-US" sz="1600" dirty="0">
                        <a:effectLst/>
                        <a:latin typeface="Calibri"/>
                        <a:ea typeface="Calibri"/>
                        <a:cs typeface="Times New Roman"/>
                      </a:endParaRPr>
                    </a:p>
                  </a:txBody>
                  <a:tcPr marL="55295" marR="55295" marT="0" marB="0"/>
                </a:tc>
                <a:tc>
                  <a:txBody>
                    <a:bodyPr/>
                    <a:lstStyle/>
                    <a:p>
                      <a:pPr marL="0" marR="0" algn="ctr">
                        <a:lnSpc>
                          <a:spcPct val="115000"/>
                        </a:lnSpc>
                        <a:spcBef>
                          <a:spcPts val="0"/>
                        </a:spcBef>
                        <a:spcAft>
                          <a:spcPts val="0"/>
                        </a:spcAft>
                      </a:pPr>
                      <a:r>
                        <a:rPr lang="en-US" sz="1600" dirty="0" smtClean="0">
                          <a:effectLst/>
                        </a:rPr>
                        <a:t>SCD*</a:t>
                      </a:r>
                      <a:endParaRPr lang="en-US" sz="1600" dirty="0">
                        <a:effectLst/>
                        <a:latin typeface="Calibri"/>
                        <a:ea typeface="Calibri"/>
                        <a:cs typeface="Times New Roman"/>
                      </a:endParaRPr>
                    </a:p>
                  </a:txBody>
                  <a:tcPr marL="55295" marR="55295" marT="0" marB="0"/>
                </a:tc>
              </a:tr>
              <a:tr h="3041201">
                <a:tc>
                  <a:txBody>
                    <a:bodyPr/>
                    <a:lstStyle/>
                    <a:p>
                      <a:pPr marL="0" marR="0">
                        <a:lnSpc>
                          <a:spcPct val="115000"/>
                        </a:lnSpc>
                        <a:spcBef>
                          <a:spcPts val="0"/>
                        </a:spcBef>
                        <a:spcAft>
                          <a:spcPts val="0"/>
                        </a:spcAft>
                      </a:pPr>
                      <a:r>
                        <a:rPr lang="en-US" sz="1400" dirty="0">
                          <a:effectLst/>
                        </a:rPr>
                        <a:t>Part 01 (Project 01, Project 02, and Project 03)  </a:t>
                      </a:r>
                    </a:p>
                    <a:p>
                      <a:pPr marL="342900" marR="0" lvl="0" indent="-342900">
                        <a:lnSpc>
                          <a:spcPct val="120000"/>
                        </a:lnSpc>
                        <a:spcBef>
                          <a:spcPts val="0"/>
                        </a:spcBef>
                        <a:spcAft>
                          <a:spcPts val="0"/>
                        </a:spcAft>
                        <a:buFont typeface="Symbol"/>
                        <a:buChar char=""/>
                      </a:pPr>
                      <a:r>
                        <a:rPr lang="en-US" sz="1400" dirty="0">
                          <a:effectLst/>
                        </a:rPr>
                        <a:t>Review selected Project 01, Project 02, and Project 03 materials </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55295" marR="55295" marT="0" marB="0"/>
                </a:tc>
                <a:tc>
                  <a:txBody>
                    <a:bodyPr/>
                    <a:lstStyle/>
                    <a:p>
                      <a:pPr marL="0" marR="0">
                        <a:lnSpc>
                          <a:spcPct val="115000"/>
                        </a:lnSpc>
                        <a:spcBef>
                          <a:spcPts val="0"/>
                        </a:spcBef>
                        <a:spcAft>
                          <a:spcPts val="0"/>
                        </a:spcAft>
                      </a:pPr>
                      <a:r>
                        <a:rPr lang="en-US" sz="1400" dirty="0">
                          <a:effectLst/>
                        </a:rPr>
                        <a:t>Review all project level documents for Project 01, Project 02, and Project 03</a:t>
                      </a:r>
                    </a:p>
                    <a:p>
                      <a:pPr marL="342900" marR="0" lvl="0" indent="-342900">
                        <a:lnSpc>
                          <a:spcPct val="120000"/>
                        </a:lnSpc>
                        <a:spcBef>
                          <a:spcPts val="0"/>
                        </a:spcBef>
                        <a:spcAft>
                          <a:spcPts val="0"/>
                        </a:spcAft>
                        <a:buFont typeface="Symbol"/>
                        <a:buChar char=""/>
                      </a:pPr>
                      <a:r>
                        <a:rPr lang="en-US" sz="1400" dirty="0">
                          <a:effectLst/>
                        </a:rPr>
                        <a:t>Customer Email</a:t>
                      </a:r>
                    </a:p>
                    <a:p>
                      <a:pPr marL="342900" marR="0" lvl="0" indent="-342900">
                        <a:lnSpc>
                          <a:spcPct val="120000"/>
                        </a:lnSpc>
                        <a:spcBef>
                          <a:spcPts val="0"/>
                        </a:spcBef>
                        <a:spcAft>
                          <a:spcPts val="0"/>
                        </a:spcAft>
                        <a:buFont typeface="Symbol"/>
                        <a:buChar char=""/>
                      </a:pPr>
                      <a:r>
                        <a:rPr lang="en-US" sz="1400" dirty="0">
                          <a:effectLst/>
                        </a:rPr>
                        <a:t>Manager Email</a:t>
                      </a:r>
                    </a:p>
                    <a:p>
                      <a:pPr marL="342900" marR="0" lvl="0" indent="-342900">
                        <a:lnSpc>
                          <a:spcPct val="120000"/>
                        </a:lnSpc>
                        <a:spcBef>
                          <a:spcPts val="0"/>
                        </a:spcBef>
                        <a:spcAft>
                          <a:spcPts val="0"/>
                        </a:spcAft>
                        <a:buFont typeface="Symbol"/>
                        <a:buChar char=""/>
                      </a:pPr>
                      <a:r>
                        <a:rPr lang="en-US" sz="1400" dirty="0">
                          <a:effectLst/>
                        </a:rPr>
                        <a:t>Project Requirements</a:t>
                      </a:r>
                    </a:p>
                    <a:p>
                      <a:pPr marL="342900" marR="0" lvl="0" indent="-342900">
                        <a:lnSpc>
                          <a:spcPct val="120000"/>
                        </a:lnSpc>
                        <a:spcBef>
                          <a:spcPts val="0"/>
                        </a:spcBef>
                        <a:spcAft>
                          <a:spcPts val="0"/>
                        </a:spcAft>
                        <a:buFont typeface="Symbol"/>
                        <a:buChar char=""/>
                      </a:pPr>
                      <a:r>
                        <a:rPr lang="en-US" sz="1400" dirty="0">
                          <a:effectLst/>
                        </a:rPr>
                        <a:t>Help &amp; Hints</a:t>
                      </a:r>
                    </a:p>
                    <a:p>
                      <a:pPr marL="342900" marR="0" lvl="0" indent="-342900">
                        <a:lnSpc>
                          <a:spcPct val="120000"/>
                        </a:lnSpc>
                        <a:spcBef>
                          <a:spcPts val="0"/>
                        </a:spcBef>
                        <a:spcAft>
                          <a:spcPts val="0"/>
                        </a:spcAft>
                        <a:buFont typeface="Symbol"/>
                        <a:buChar char=""/>
                      </a:pPr>
                      <a:r>
                        <a:rPr lang="en-US" sz="1400" dirty="0">
                          <a:effectLst/>
                        </a:rPr>
                        <a:t>Project Grading Form</a:t>
                      </a:r>
                    </a:p>
                    <a:p>
                      <a:pPr marL="342900" marR="0" lvl="0" indent="-342900">
                        <a:lnSpc>
                          <a:spcPct val="120000"/>
                        </a:lnSpc>
                        <a:spcBef>
                          <a:spcPts val="0"/>
                        </a:spcBef>
                        <a:spcAft>
                          <a:spcPts val="0"/>
                        </a:spcAft>
                        <a:buFont typeface="Symbol"/>
                        <a:buChar char=""/>
                      </a:pPr>
                      <a:r>
                        <a:rPr lang="en-US" sz="1400" dirty="0">
                          <a:effectLst/>
                        </a:rPr>
                        <a:t>Project Solution</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Complete the following exercises and assessments</a:t>
                      </a:r>
                    </a:p>
                    <a:p>
                      <a:pPr marL="342900" marR="0" lvl="0" indent="-342900">
                        <a:lnSpc>
                          <a:spcPct val="120000"/>
                        </a:lnSpc>
                        <a:spcBef>
                          <a:spcPts val="0"/>
                        </a:spcBef>
                        <a:spcAft>
                          <a:spcPts val="0"/>
                        </a:spcAft>
                        <a:buFont typeface="Symbol"/>
                        <a:buChar char=""/>
                      </a:pPr>
                      <a:r>
                        <a:rPr lang="en-US" sz="1400" dirty="0">
                          <a:effectLst/>
                        </a:rPr>
                        <a:t>Exercise 01, 05, 16, 19</a:t>
                      </a:r>
                    </a:p>
                    <a:p>
                      <a:pPr marL="342900" marR="0" lvl="0" indent="-342900">
                        <a:lnSpc>
                          <a:spcPct val="120000"/>
                        </a:lnSpc>
                        <a:spcBef>
                          <a:spcPts val="0"/>
                        </a:spcBef>
                        <a:spcAft>
                          <a:spcPts val="0"/>
                        </a:spcAft>
                        <a:buFont typeface="Symbol"/>
                        <a:buChar char=""/>
                      </a:pPr>
                      <a:r>
                        <a:rPr lang="en-US" sz="1400" dirty="0">
                          <a:effectLst/>
                        </a:rPr>
                        <a:t>Assessment 02, Assessment 06, Mid-Semester Exam </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Review instructor resources for Class 15</a:t>
                      </a:r>
                    </a:p>
                    <a:p>
                      <a:pPr marL="342900" marR="0" lvl="0" indent="-342900">
                        <a:lnSpc>
                          <a:spcPct val="120000"/>
                        </a:lnSpc>
                        <a:spcBef>
                          <a:spcPts val="0"/>
                        </a:spcBef>
                        <a:spcAft>
                          <a:spcPts val="0"/>
                        </a:spcAft>
                        <a:buFont typeface="Symbol"/>
                        <a:buChar char=""/>
                      </a:pPr>
                      <a:r>
                        <a:rPr lang="en-US" sz="1400" dirty="0">
                          <a:effectLst/>
                        </a:rPr>
                        <a:t>Week 05 Instructor Guide (Class 15 portion)</a:t>
                      </a:r>
                    </a:p>
                    <a:p>
                      <a:pPr marL="342900" marR="0" lvl="0" indent="-342900">
                        <a:lnSpc>
                          <a:spcPct val="120000"/>
                        </a:lnSpc>
                        <a:spcBef>
                          <a:spcPts val="0"/>
                        </a:spcBef>
                        <a:spcAft>
                          <a:spcPts val="0"/>
                        </a:spcAft>
                        <a:buFont typeface="Symbol"/>
                        <a:buChar char=""/>
                      </a:pPr>
                      <a:r>
                        <a:rPr lang="en-US" sz="1400" dirty="0">
                          <a:effectLst/>
                        </a:rPr>
                        <a:t>Class 15 Slides</a:t>
                      </a:r>
                      <a:endParaRPr lang="en-US" sz="1400" dirty="0">
                        <a:effectLst/>
                        <a:latin typeface="Calibri"/>
                        <a:ea typeface="MS Mincho"/>
                        <a:cs typeface="Times New Roman"/>
                      </a:endParaRPr>
                    </a:p>
                  </a:txBody>
                  <a:tcPr marL="55295" marR="55295" marT="0" marB="0"/>
                </a:tc>
                <a:tc>
                  <a:txBody>
                    <a:bodyPr/>
                    <a:lstStyle/>
                    <a:p>
                      <a:pPr marL="342900" marR="0" lvl="0" indent="-342900">
                        <a:lnSpc>
                          <a:spcPct val="120000"/>
                        </a:lnSpc>
                        <a:spcBef>
                          <a:spcPts val="0"/>
                        </a:spcBef>
                        <a:spcAft>
                          <a:spcPts val="0"/>
                        </a:spcAft>
                        <a:buFont typeface="Symbol"/>
                        <a:buChar char=""/>
                      </a:pPr>
                      <a:r>
                        <a:rPr lang="en-US" sz="1400" dirty="0">
                          <a:effectLst/>
                        </a:rPr>
                        <a:t>Answer questions on Projects 01, Project 02, and Project 03</a:t>
                      </a:r>
                    </a:p>
                    <a:p>
                      <a:pPr marL="342900" marR="0" lvl="0" indent="-342900">
                        <a:lnSpc>
                          <a:spcPct val="120000"/>
                        </a:lnSpc>
                        <a:spcBef>
                          <a:spcPts val="0"/>
                        </a:spcBef>
                        <a:spcAft>
                          <a:spcPts val="0"/>
                        </a:spcAft>
                        <a:buFont typeface="Symbol"/>
                        <a:buChar char=""/>
                      </a:pPr>
                      <a:r>
                        <a:rPr lang="en-US" sz="1400" dirty="0">
                          <a:effectLst/>
                        </a:rPr>
                        <a:t>After completing the referenced exercises and assessments, review the associated solution documents (Note: There is no Solution document for Exercise 01)</a:t>
                      </a:r>
                    </a:p>
                    <a:p>
                      <a:pPr marL="342900" marR="0" lvl="0" indent="-342900">
                        <a:lnSpc>
                          <a:spcPct val="120000"/>
                        </a:lnSpc>
                        <a:spcBef>
                          <a:spcPts val="0"/>
                        </a:spcBef>
                        <a:spcAft>
                          <a:spcPts val="0"/>
                        </a:spcAft>
                        <a:buFont typeface="Symbol"/>
                        <a:buChar char=""/>
                      </a:pPr>
                      <a:r>
                        <a:rPr lang="en-US" sz="1400" dirty="0">
                          <a:effectLst/>
                        </a:rPr>
                        <a:t>Answer questions on Class 15 instructor resources</a:t>
                      </a:r>
                      <a:endParaRPr lang="en-US" sz="1400" dirty="0">
                        <a:effectLst/>
                        <a:latin typeface="Calibri"/>
                        <a:ea typeface="MS Mincho"/>
                        <a:cs typeface="Times New Roman"/>
                      </a:endParaRPr>
                    </a:p>
                  </a:txBody>
                  <a:tcPr marL="55295" marR="55295" marT="0" marB="0"/>
                </a:tc>
                <a:tc>
                  <a:txBody>
                    <a:bodyPr/>
                    <a:lstStyle/>
                    <a:p>
                      <a:pPr marL="0" marR="0" lvl="0" indent="0">
                        <a:lnSpc>
                          <a:spcPct val="120000"/>
                        </a:lnSpc>
                        <a:spcBef>
                          <a:spcPts val="0"/>
                        </a:spcBef>
                        <a:spcAft>
                          <a:spcPts val="0"/>
                        </a:spcAft>
                        <a:buFont typeface="Symbol"/>
                        <a:buNone/>
                      </a:pPr>
                      <a:r>
                        <a:rPr lang="en-US" sz="1400" dirty="0">
                          <a:effectLst/>
                        </a:rPr>
                        <a:t>11/30/2012</a:t>
                      </a:r>
                      <a:endParaRPr lang="en-US" sz="1400" dirty="0">
                        <a:effectLst/>
                        <a:latin typeface="Calibri"/>
                        <a:ea typeface="MS Mincho"/>
                        <a:cs typeface="Times New Roman"/>
                      </a:endParaRPr>
                    </a:p>
                  </a:txBody>
                  <a:tcPr marL="55295" marR="55295" marT="0" marB="0"/>
                </a:tc>
              </a:tr>
            </a:tbl>
          </a:graphicData>
        </a:graphic>
      </p:graphicFrame>
    </p:spTree>
    <p:extLst>
      <p:ext uri="{BB962C8B-B14F-4D97-AF65-F5344CB8AC3E}">
        <p14:creationId xmlns:p14="http://schemas.microsoft.com/office/powerpoint/2010/main" val="3018309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b="1" dirty="0" smtClean="0"/>
              <a:t>SDP07 – HUMAN COMPUTER INTERACTION AND COMMUNICATION</a:t>
            </a:r>
            <a:endParaRPr lang="en-US" b="1" dirty="0"/>
          </a:p>
        </p:txBody>
      </p:sp>
      <p:sp>
        <p:nvSpPr>
          <p:cNvPr id="3" name="Content Placeholder 2"/>
          <p:cNvSpPr>
            <a:spLocks noGrp="1"/>
          </p:cNvSpPr>
          <p:nvPr>
            <p:ph idx="1"/>
          </p:nvPr>
        </p:nvSpPr>
        <p:spPr>
          <a:xfrm>
            <a:off x="457199" y="1600200"/>
            <a:ext cx="8618561" cy="4759657"/>
          </a:xfrm>
        </p:spPr>
        <p:txBody>
          <a:bodyPr>
            <a:normAutofit/>
          </a:bodyPr>
          <a:lstStyle/>
          <a:p>
            <a:pPr marL="0" indent="0">
              <a:buNone/>
            </a:pPr>
            <a:r>
              <a:rPr lang="en-US" dirty="0" smtClean="0"/>
              <a:t>Student Outcomes:</a:t>
            </a:r>
          </a:p>
          <a:p>
            <a:pPr lvl="0"/>
            <a:r>
              <a:rPr lang="en-US" dirty="0"/>
              <a:t>Discuss the concept of usability </a:t>
            </a:r>
            <a:r>
              <a:rPr lang="en-US" dirty="0" smtClean="0"/>
              <a:t>engineering</a:t>
            </a:r>
          </a:p>
          <a:p>
            <a:pPr lvl="0"/>
            <a:r>
              <a:rPr lang="en-US" dirty="0" smtClean="0"/>
              <a:t>Describe </a:t>
            </a:r>
            <a:r>
              <a:rPr lang="en-US" dirty="0"/>
              <a:t>and use standard usability tools and methods </a:t>
            </a:r>
            <a:endParaRPr lang="en-US" dirty="0" smtClean="0"/>
          </a:p>
          <a:p>
            <a:pPr lvl="0"/>
            <a:r>
              <a:rPr lang="en-US" dirty="0" smtClean="0"/>
              <a:t>Discuss </a:t>
            </a:r>
            <a:r>
              <a:rPr lang="en-US" dirty="0"/>
              <a:t>user-testing and usability-testing methods. </a:t>
            </a:r>
            <a:endParaRPr lang="en-US" sz="4000" dirty="0"/>
          </a:p>
        </p:txBody>
      </p:sp>
    </p:spTree>
    <p:extLst>
      <p:ext uri="{BB962C8B-B14F-4D97-AF65-F5344CB8AC3E}">
        <p14:creationId xmlns:p14="http://schemas.microsoft.com/office/powerpoint/2010/main" val="2886948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SDP07</a:t>
            </a:r>
            <a:r>
              <a:rPr lang="en-US" dirty="0" smtClean="0"/>
              <a:t> </a:t>
            </a:r>
            <a:r>
              <a:rPr lang="en-US" b="1" cap="all" dirty="0" smtClean="0"/>
              <a:t>prerequisites  </a:t>
            </a:r>
            <a:r>
              <a:rPr lang="en-US" b="1" cap="all" dirty="0"/>
              <a:t/>
            </a:r>
            <a:br>
              <a:rPr lang="en-US" b="1" cap="all" dirty="0"/>
            </a:br>
            <a:endParaRPr lang="en-US" dirty="0"/>
          </a:p>
        </p:txBody>
      </p:sp>
      <p:sp>
        <p:nvSpPr>
          <p:cNvPr id="3" name="Content Placeholder 2"/>
          <p:cNvSpPr>
            <a:spLocks noGrp="1"/>
          </p:cNvSpPr>
          <p:nvPr>
            <p:ph idx="1"/>
          </p:nvPr>
        </p:nvSpPr>
        <p:spPr>
          <a:xfrm>
            <a:off x="0" y="1582732"/>
            <a:ext cx="6838950" cy="4525963"/>
          </a:xfrm>
        </p:spPr>
        <p:txBody>
          <a:bodyPr>
            <a:normAutofit fontScale="92500" lnSpcReduction="20000"/>
          </a:bodyPr>
          <a:lstStyle/>
          <a:p>
            <a:r>
              <a:rPr lang="en-US" dirty="0" smtClean="0"/>
              <a:t>Must </a:t>
            </a:r>
            <a:r>
              <a:rPr lang="en-US" dirty="0"/>
              <a:t>complete the following </a:t>
            </a:r>
            <a:r>
              <a:rPr lang="en-US" dirty="0" smtClean="0"/>
              <a:t>:</a:t>
            </a:r>
            <a:endParaRPr lang="en-US" dirty="0"/>
          </a:p>
          <a:p>
            <a:pPr lvl="1"/>
            <a:r>
              <a:rPr lang="en-US" dirty="0"/>
              <a:t>Signature Course Foundations </a:t>
            </a:r>
            <a:r>
              <a:rPr lang="en-US" dirty="0" smtClean="0"/>
              <a:t>Training</a:t>
            </a:r>
          </a:p>
          <a:p>
            <a:pPr marL="457200" lvl="1" indent="0">
              <a:buNone/>
            </a:pPr>
            <a:endParaRPr lang="en-US" dirty="0"/>
          </a:p>
          <a:p>
            <a:r>
              <a:rPr lang="en-US" dirty="0" smtClean="0"/>
              <a:t>Obtain the textbooks:</a:t>
            </a:r>
            <a:r>
              <a:rPr lang="en-US" dirty="0"/>
              <a:t> </a:t>
            </a:r>
            <a:endParaRPr lang="en-US" dirty="0" smtClean="0"/>
          </a:p>
          <a:p>
            <a:pPr lvl="1"/>
            <a:r>
              <a:rPr lang="en-US" dirty="0"/>
              <a:t>Elizabeth Goodman, Mike </a:t>
            </a:r>
            <a:r>
              <a:rPr lang="en-US" dirty="0" err="1"/>
              <a:t>Kuniavsky</a:t>
            </a:r>
            <a:r>
              <a:rPr lang="en-US" dirty="0"/>
              <a:t>, and Andrea </a:t>
            </a:r>
            <a:r>
              <a:rPr lang="en-US" dirty="0" err="1"/>
              <a:t>Moed</a:t>
            </a:r>
            <a:r>
              <a:rPr lang="en-US" dirty="0"/>
              <a:t>, </a:t>
            </a:r>
            <a:r>
              <a:rPr lang="en-US" i="1" dirty="0"/>
              <a:t>Observing the User Experience, Second Edition: A Practitioners Guide to User Research</a:t>
            </a:r>
            <a:r>
              <a:rPr lang="en-US" dirty="0"/>
              <a:t>, Waltham: Elsevier, 2012.</a:t>
            </a:r>
          </a:p>
          <a:p>
            <a:pPr lvl="1"/>
            <a:r>
              <a:rPr lang="en-US" dirty="0"/>
              <a:t>Steve Krug, </a:t>
            </a:r>
            <a:r>
              <a:rPr lang="en-US" i="1" dirty="0"/>
              <a:t>Don’t Make Me Think: A Common Sense Approach to Web Usability, 2</a:t>
            </a:r>
            <a:r>
              <a:rPr lang="en-US" i="1" baseline="30000" dirty="0"/>
              <a:t>nd</a:t>
            </a:r>
            <a:r>
              <a:rPr lang="en-US" i="1" dirty="0"/>
              <a:t> Edition</a:t>
            </a:r>
            <a:r>
              <a:rPr lang="en-US" dirty="0"/>
              <a:t>, Berkeley: New Riders, 2006. </a:t>
            </a:r>
          </a:p>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6838950" y="3590925"/>
            <a:ext cx="1940560" cy="240030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6817042" y="1041718"/>
            <a:ext cx="1984375" cy="2450465"/>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1602533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750"/>
            <a:ext cx="8229600" cy="1143000"/>
          </a:xfrm>
        </p:spPr>
        <p:txBody>
          <a:bodyPr/>
          <a:lstStyle/>
          <a:p>
            <a:r>
              <a:rPr lang="en-US" b="1" dirty="0" smtClean="0"/>
              <a:t>SDP07 Session Schedule</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3236942"/>
              </p:ext>
            </p:extLst>
          </p:nvPr>
        </p:nvGraphicFramePr>
        <p:xfrm>
          <a:off x="344302" y="1241266"/>
          <a:ext cx="8342498" cy="5096256"/>
        </p:xfrm>
        <a:graphic>
          <a:graphicData uri="http://schemas.openxmlformats.org/drawingml/2006/table">
            <a:tbl>
              <a:tblPr firstRow="1" firstCol="1" lastRow="1" lastCol="1" bandRow="1" bandCol="1">
                <a:tableStyleId>{5C22544A-7EE6-4342-B048-85BDC9FD1C3A}</a:tableStyleId>
              </a:tblPr>
              <a:tblGrid>
                <a:gridCol w="8342498"/>
              </a:tblGrid>
              <a:tr h="320230">
                <a:tc>
                  <a:txBody>
                    <a:bodyPr/>
                    <a:lstStyle/>
                    <a:p>
                      <a:pPr marL="0" marR="0" algn="ctr">
                        <a:lnSpc>
                          <a:spcPct val="120000"/>
                        </a:lnSpc>
                        <a:spcBef>
                          <a:spcPts val="0"/>
                        </a:spcBef>
                        <a:spcAft>
                          <a:spcPts val="0"/>
                        </a:spcAft>
                      </a:pPr>
                      <a:r>
                        <a:rPr lang="en-US" sz="2000" dirty="0">
                          <a:effectLst/>
                        </a:rPr>
                        <a:t>Topics</a:t>
                      </a:r>
                      <a:endParaRPr lang="en-US" sz="1100" dirty="0">
                        <a:effectLst/>
                        <a:latin typeface="Arial"/>
                        <a:ea typeface="ＭＳ Ｐゴシック"/>
                        <a:cs typeface="Times New Roman"/>
                      </a:endParaRPr>
                    </a:p>
                  </a:txBody>
                  <a:tcPr marL="68580" marR="68580" marT="0" marB="0"/>
                </a:tc>
              </a:tr>
              <a:tr h="1157456">
                <a:tc>
                  <a:txBody>
                    <a:bodyPr/>
                    <a:lstStyle/>
                    <a:p>
                      <a:pPr marL="228600" marR="0" indent="-228600">
                        <a:spcBef>
                          <a:spcPts val="0"/>
                        </a:spcBef>
                        <a:spcAft>
                          <a:spcPts val="0"/>
                        </a:spcAft>
                        <a:tabLst>
                          <a:tab pos="228600" algn="l"/>
                          <a:tab pos="457200" algn="l"/>
                        </a:tabLst>
                      </a:pPr>
                      <a:r>
                        <a:rPr lang="en-US" sz="1600">
                          <a:effectLst/>
                        </a:rPr>
                        <a:t>Session 01 (Group Session): LMS Overview  </a:t>
                      </a:r>
                    </a:p>
                    <a:p>
                      <a:pPr marL="342900" marR="0" lvl="0" indent="-342900">
                        <a:spcBef>
                          <a:spcPts val="0"/>
                        </a:spcBef>
                        <a:spcAft>
                          <a:spcPts val="0"/>
                        </a:spcAft>
                        <a:buFont typeface="Symbol"/>
                        <a:buChar char=""/>
                        <a:tabLst>
                          <a:tab pos="228600" algn="l"/>
                          <a:tab pos="457200" algn="l"/>
                        </a:tabLst>
                      </a:pPr>
                      <a:r>
                        <a:rPr lang="en-US" sz="1600">
                          <a:effectLst/>
                        </a:rPr>
                        <a:t>Piazza Overview</a:t>
                      </a:r>
                    </a:p>
                    <a:p>
                      <a:pPr marL="342900" marR="0" lvl="0" indent="-342900">
                        <a:spcBef>
                          <a:spcPts val="0"/>
                        </a:spcBef>
                        <a:spcAft>
                          <a:spcPts val="0"/>
                        </a:spcAft>
                        <a:buFont typeface="Symbol"/>
                        <a:buChar char=""/>
                        <a:tabLst>
                          <a:tab pos="228600" algn="l"/>
                          <a:tab pos="457200" algn="l"/>
                        </a:tabLst>
                      </a:pPr>
                      <a:r>
                        <a:rPr lang="en-US" sz="1600">
                          <a:effectLst/>
                        </a:rPr>
                        <a:t>LMS Overview</a:t>
                      </a:r>
                    </a:p>
                    <a:p>
                      <a:pPr marL="342900" marR="0" lvl="0" indent="-342900">
                        <a:spcBef>
                          <a:spcPts val="0"/>
                        </a:spcBef>
                        <a:spcAft>
                          <a:spcPts val="0"/>
                        </a:spcAft>
                        <a:buFont typeface="Symbol"/>
                        <a:buChar char=""/>
                        <a:tabLst>
                          <a:tab pos="228600" algn="l"/>
                          <a:tab pos="457200" algn="l"/>
                        </a:tabLst>
                      </a:pPr>
                      <a:r>
                        <a:rPr lang="en-US" sz="1600">
                          <a:effectLst/>
                        </a:rPr>
                        <a:t>Review course structure and instructor resources</a:t>
                      </a:r>
                    </a:p>
                    <a:p>
                      <a:pPr marL="228600" marR="0" indent="-228600">
                        <a:spcBef>
                          <a:spcPts val="0"/>
                        </a:spcBef>
                        <a:spcAft>
                          <a:spcPts val="0"/>
                        </a:spcAft>
                        <a:tabLst>
                          <a:tab pos="228600" algn="l"/>
                          <a:tab pos="457200" algn="l"/>
                        </a:tabLst>
                      </a:pPr>
                      <a:r>
                        <a:rPr lang="en-US" sz="1600">
                          <a:effectLst/>
                        </a:rPr>
                        <a:t> </a:t>
                      </a:r>
                      <a:endParaRPr lang="en-US" sz="1600">
                        <a:effectLst/>
                        <a:latin typeface="Calibri"/>
                        <a:ea typeface="ＭＳ Ｐゴシック"/>
                        <a:cs typeface="Times New Roman"/>
                      </a:endParaRPr>
                    </a:p>
                  </a:txBody>
                  <a:tcPr marL="68580" marR="68580" marT="0" marB="0"/>
                </a:tc>
              </a:tr>
              <a:tr h="1091095">
                <a:tc>
                  <a:txBody>
                    <a:bodyPr/>
                    <a:lstStyle/>
                    <a:p>
                      <a:pPr marL="0" marR="0">
                        <a:lnSpc>
                          <a:spcPct val="120000"/>
                        </a:lnSpc>
                        <a:spcBef>
                          <a:spcPts val="0"/>
                        </a:spcBef>
                        <a:spcAft>
                          <a:spcPts val="0"/>
                        </a:spcAft>
                      </a:pPr>
                      <a:r>
                        <a:rPr lang="en-US" sz="1600">
                          <a:effectLst/>
                        </a:rPr>
                        <a:t>Session 02 (Individual Session): Project 01 and Project 02</a:t>
                      </a:r>
                    </a:p>
                    <a:p>
                      <a:pPr marL="342900" marR="0" lvl="0" indent="-342900">
                        <a:lnSpc>
                          <a:spcPct val="120000"/>
                        </a:lnSpc>
                        <a:spcBef>
                          <a:spcPts val="0"/>
                        </a:spcBef>
                        <a:spcAft>
                          <a:spcPts val="0"/>
                        </a:spcAft>
                        <a:buFont typeface="Symbol"/>
                        <a:buChar char=""/>
                      </a:pPr>
                      <a:r>
                        <a:rPr lang="en-US" sz="1600">
                          <a:effectLst/>
                        </a:rPr>
                        <a:t>Review Project 01 materials </a:t>
                      </a:r>
                    </a:p>
                    <a:p>
                      <a:pPr marL="342900" marR="0" lvl="0" indent="-342900">
                        <a:lnSpc>
                          <a:spcPct val="120000"/>
                        </a:lnSpc>
                        <a:spcBef>
                          <a:spcPts val="0"/>
                        </a:spcBef>
                        <a:spcAft>
                          <a:spcPts val="0"/>
                        </a:spcAft>
                        <a:buFont typeface="Symbol"/>
                        <a:buChar char=""/>
                      </a:pPr>
                      <a:r>
                        <a:rPr lang="en-US" sz="1600">
                          <a:effectLst/>
                        </a:rPr>
                        <a:t>Review Project 02 materials</a:t>
                      </a:r>
                    </a:p>
                    <a:p>
                      <a:pPr marL="0" marR="0">
                        <a:lnSpc>
                          <a:spcPct val="120000"/>
                        </a:lnSpc>
                        <a:spcBef>
                          <a:spcPts val="0"/>
                        </a:spcBef>
                        <a:spcAft>
                          <a:spcPts val="0"/>
                        </a:spcAft>
                      </a:pPr>
                      <a:r>
                        <a:rPr lang="en-US" sz="1600">
                          <a:effectLst/>
                        </a:rPr>
                        <a:t> </a:t>
                      </a:r>
                      <a:endParaRPr lang="en-US" sz="1600">
                        <a:effectLst/>
                        <a:latin typeface="Arial"/>
                        <a:ea typeface="ＭＳ Ｐゴシック"/>
                        <a:cs typeface="Times New Roman"/>
                      </a:endParaRPr>
                    </a:p>
                  </a:txBody>
                  <a:tcPr marL="68580" marR="68580" marT="0" marB="0"/>
                </a:tc>
              </a:tr>
              <a:tr h="535516">
                <a:tc>
                  <a:txBody>
                    <a:bodyPr/>
                    <a:lstStyle/>
                    <a:p>
                      <a:pPr marL="0" marR="0">
                        <a:lnSpc>
                          <a:spcPct val="120000"/>
                        </a:lnSpc>
                        <a:spcBef>
                          <a:spcPts val="0"/>
                        </a:spcBef>
                        <a:spcAft>
                          <a:spcPts val="0"/>
                        </a:spcAft>
                      </a:pPr>
                      <a:r>
                        <a:rPr lang="en-US" sz="1600" dirty="0">
                          <a:effectLst/>
                        </a:rPr>
                        <a:t>Session 03 (Individual Session): Project 03</a:t>
                      </a:r>
                    </a:p>
                    <a:p>
                      <a:pPr marL="342900" marR="0" lvl="0" indent="-342900">
                        <a:lnSpc>
                          <a:spcPct val="120000"/>
                        </a:lnSpc>
                        <a:spcBef>
                          <a:spcPts val="0"/>
                        </a:spcBef>
                        <a:spcAft>
                          <a:spcPts val="0"/>
                        </a:spcAft>
                        <a:buFont typeface="Symbol"/>
                        <a:buChar char=""/>
                      </a:pPr>
                      <a:r>
                        <a:rPr lang="en-US" sz="1600" dirty="0">
                          <a:effectLst/>
                        </a:rPr>
                        <a:t>Review Project 03 materials</a:t>
                      </a:r>
                      <a:endParaRPr lang="en-US" sz="1600" dirty="0">
                        <a:effectLst/>
                        <a:latin typeface="Arial"/>
                        <a:ea typeface="ＭＳ Ｐゴシック"/>
                        <a:cs typeface="Times New Roman"/>
                      </a:endParaRPr>
                    </a:p>
                  </a:txBody>
                  <a:tcPr marL="68580" marR="68580" marT="0" marB="0"/>
                </a:tc>
              </a:tr>
              <a:tr h="1091095">
                <a:tc>
                  <a:txBody>
                    <a:bodyPr/>
                    <a:lstStyle/>
                    <a:p>
                      <a:pPr marL="0" marR="0">
                        <a:lnSpc>
                          <a:spcPct val="120000"/>
                        </a:lnSpc>
                        <a:spcBef>
                          <a:spcPts val="0"/>
                        </a:spcBef>
                        <a:spcAft>
                          <a:spcPts val="0"/>
                        </a:spcAft>
                      </a:pPr>
                      <a:r>
                        <a:rPr lang="en-US" sz="1600">
                          <a:effectLst/>
                        </a:rPr>
                        <a:t>Session 04 (Group Session): Final Review with SME </a:t>
                      </a:r>
                    </a:p>
                    <a:p>
                      <a:pPr marL="342900" marR="0" lvl="0" indent="-342900">
                        <a:lnSpc>
                          <a:spcPct val="120000"/>
                        </a:lnSpc>
                        <a:spcBef>
                          <a:spcPts val="0"/>
                        </a:spcBef>
                        <a:spcAft>
                          <a:spcPts val="0"/>
                        </a:spcAft>
                        <a:buFont typeface="Symbol"/>
                        <a:buChar char=""/>
                      </a:pPr>
                      <a:r>
                        <a:rPr lang="en-US" sz="1600">
                          <a:effectLst/>
                        </a:rPr>
                        <a:t>Course questions and answers</a:t>
                      </a:r>
                    </a:p>
                    <a:p>
                      <a:pPr marL="342900" marR="0" lvl="0" indent="-342900">
                        <a:lnSpc>
                          <a:spcPct val="120000"/>
                        </a:lnSpc>
                        <a:spcBef>
                          <a:spcPts val="0"/>
                        </a:spcBef>
                        <a:spcAft>
                          <a:spcPts val="0"/>
                        </a:spcAft>
                        <a:buFont typeface="Symbol"/>
                        <a:buChar char=""/>
                      </a:pPr>
                      <a:r>
                        <a:rPr lang="en-US" sz="1600">
                          <a:effectLst/>
                        </a:rPr>
                        <a:t>Review course materials </a:t>
                      </a:r>
                    </a:p>
                    <a:p>
                      <a:pPr marL="342900" marR="0" lvl="0" indent="-342900">
                        <a:lnSpc>
                          <a:spcPct val="120000"/>
                        </a:lnSpc>
                        <a:spcBef>
                          <a:spcPts val="0"/>
                        </a:spcBef>
                        <a:spcAft>
                          <a:spcPts val="0"/>
                        </a:spcAft>
                        <a:buFont typeface="Symbol"/>
                        <a:buChar char=""/>
                      </a:pPr>
                      <a:r>
                        <a:rPr lang="en-US" sz="1600">
                          <a:effectLst/>
                        </a:rPr>
                        <a:t>Prepare for Certification Exam</a:t>
                      </a:r>
                      <a:endParaRPr lang="en-US" sz="1600">
                        <a:effectLst/>
                        <a:latin typeface="Arial"/>
                        <a:ea typeface="ＭＳ Ｐゴシック"/>
                        <a:cs typeface="Times New Roman"/>
                      </a:endParaRPr>
                    </a:p>
                  </a:txBody>
                  <a:tcPr marL="68580" marR="68580" marT="0" marB="0"/>
                </a:tc>
              </a:tr>
              <a:tr h="535516">
                <a:tc>
                  <a:txBody>
                    <a:bodyPr/>
                    <a:lstStyle/>
                    <a:p>
                      <a:pPr marL="0" marR="0">
                        <a:lnSpc>
                          <a:spcPct val="120000"/>
                        </a:lnSpc>
                        <a:spcBef>
                          <a:spcPts val="0"/>
                        </a:spcBef>
                        <a:spcAft>
                          <a:spcPts val="0"/>
                        </a:spcAft>
                      </a:pPr>
                      <a:r>
                        <a:rPr lang="en-US" sz="1600" dirty="0">
                          <a:effectLst/>
                        </a:rPr>
                        <a:t>Session 05 (Individual Session): Certification Exam</a:t>
                      </a:r>
                    </a:p>
                    <a:p>
                      <a:pPr marL="0" marR="0">
                        <a:lnSpc>
                          <a:spcPct val="120000"/>
                        </a:lnSpc>
                        <a:spcBef>
                          <a:spcPts val="0"/>
                        </a:spcBef>
                        <a:spcAft>
                          <a:spcPts val="0"/>
                        </a:spcAft>
                      </a:pPr>
                      <a:r>
                        <a:rPr lang="en-US" sz="1600" dirty="0">
                          <a:effectLst/>
                        </a:rPr>
                        <a:t> </a:t>
                      </a:r>
                      <a:endParaRPr lang="en-US" sz="1600" dirty="0">
                        <a:effectLst/>
                        <a:latin typeface="Arial"/>
                        <a:ea typeface="ＭＳ Ｐゴシック"/>
                        <a:cs typeface="Times New Roman"/>
                      </a:endParaRPr>
                    </a:p>
                  </a:txBody>
                  <a:tcPr marL="68580" marR="68580" marT="0" marB="0"/>
                </a:tc>
              </a:tr>
            </a:tbl>
          </a:graphicData>
        </a:graphic>
      </p:graphicFrame>
    </p:spTree>
    <p:extLst>
      <p:ext uri="{BB962C8B-B14F-4D97-AF65-F5344CB8AC3E}">
        <p14:creationId xmlns:p14="http://schemas.microsoft.com/office/powerpoint/2010/main" val="2059691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132744"/>
            <a:ext cx="8894502" cy="1143000"/>
          </a:xfrm>
        </p:spPr>
        <p:txBody>
          <a:bodyPr>
            <a:normAutofit fontScale="90000"/>
          </a:bodyPr>
          <a:lstStyle/>
          <a:p>
            <a:r>
              <a:rPr lang="en-US" b="1" dirty="0" smtClean="0"/>
              <a:t>SDP07 Instructor Guide </a:t>
            </a:r>
            <a:br>
              <a:rPr lang="en-US" b="1" dirty="0" smtClean="0"/>
            </a:br>
            <a:r>
              <a:rPr lang="en-US" b="1" dirty="0" smtClean="0"/>
              <a:t>Part 01 Schedule</a:t>
            </a:r>
            <a:endParaRPr lang="en-US" b="1" dirty="0"/>
          </a:p>
        </p:txBody>
      </p:sp>
      <p:sp>
        <p:nvSpPr>
          <p:cNvPr id="3" name="TextBox 2"/>
          <p:cNvSpPr txBox="1"/>
          <p:nvPr/>
        </p:nvSpPr>
        <p:spPr>
          <a:xfrm>
            <a:off x="236483" y="5927834"/>
            <a:ext cx="2764155" cy="307777"/>
          </a:xfrm>
          <a:prstGeom prst="rect">
            <a:avLst/>
          </a:prstGeom>
          <a:noFill/>
        </p:spPr>
        <p:txBody>
          <a:bodyPr wrap="none" rtlCol="0">
            <a:spAutoFit/>
          </a:bodyPr>
          <a:lstStyle/>
          <a:p>
            <a:r>
              <a:rPr lang="en-US" sz="1400" dirty="0" smtClean="0"/>
              <a:t>*SCD = Scheduled Completion Date</a:t>
            </a:r>
            <a:endParaRPr lang="en-US" sz="1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61459447"/>
              </p:ext>
            </p:extLst>
          </p:nvPr>
        </p:nvGraphicFramePr>
        <p:xfrm>
          <a:off x="236483" y="1403191"/>
          <a:ext cx="8229600" cy="4130834"/>
        </p:xfrm>
        <a:graphic>
          <a:graphicData uri="http://schemas.openxmlformats.org/drawingml/2006/table">
            <a:tbl>
              <a:tblPr firstRow="1" firstCol="1" lastRow="1" lastCol="1" bandRow="1" bandCol="1">
                <a:tableStyleId>{5C22544A-7EE6-4342-B048-85BDC9FD1C3A}</a:tableStyleId>
              </a:tblPr>
              <a:tblGrid>
                <a:gridCol w="2057400"/>
                <a:gridCol w="2057400"/>
                <a:gridCol w="2057400"/>
                <a:gridCol w="2057400"/>
              </a:tblGrid>
              <a:tr h="565868">
                <a:tc>
                  <a:txBody>
                    <a:bodyPr/>
                    <a:lstStyle/>
                    <a:p>
                      <a:pPr marL="0" marR="0" algn="ctr">
                        <a:lnSpc>
                          <a:spcPct val="115000"/>
                        </a:lnSpc>
                        <a:spcBef>
                          <a:spcPts val="0"/>
                        </a:spcBef>
                        <a:spcAft>
                          <a:spcPts val="0"/>
                        </a:spcAft>
                      </a:pPr>
                      <a:r>
                        <a:rPr lang="en-US" sz="1400" dirty="0">
                          <a:effectLst/>
                        </a:rPr>
                        <a:t>Topics</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Assignments </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Activity</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Suggested Completion Date</a:t>
                      </a:r>
                      <a:endParaRPr lang="en-US" sz="1800" dirty="0">
                        <a:effectLst/>
                        <a:latin typeface="Calibri"/>
                        <a:ea typeface="Calibri"/>
                        <a:cs typeface="Times New Roman"/>
                      </a:endParaRPr>
                    </a:p>
                  </a:txBody>
                  <a:tcPr marL="68580" marR="68580" marT="0" marB="0"/>
                </a:tc>
              </a:tr>
              <a:tr h="3564966">
                <a:tc>
                  <a:txBody>
                    <a:bodyPr/>
                    <a:lstStyle/>
                    <a:p>
                      <a:pPr marL="0" marR="0" indent="0">
                        <a:spcBef>
                          <a:spcPts val="0"/>
                        </a:spcBef>
                        <a:spcAft>
                          <a:spcPts val="0"/>
                        </a:spcAft>
                        <a:tabLst>
                          <a:tab pos="228600" algn="l"/>
                          <a:tab pos="457200" algn="l"/>
                        </a:tabLst>
                      </a:pPr>
                      <a:r>
                        <a:rPr lang="en-US" sz="1400">
                          <a:effectLst/>
                        </a:rPr>
                        <a:t>Part 01 (Course Documentation and Grading)</a:t>
                      </a:r>
                    </a:p>
                    <a:p>
                      <a:pPr marL="0" marR="0" indent="0">
                        <a:spcBef>
                          <a:spcPts val="0"/>
                        </a:spcBef>
                        <a:spcAft>
                          <a:spcPts val="0"/>
                        </a:spcAft>
                        <a:tabLst>
                          <a:tab pos="228600" algn="l"/>
                          <a:tab pos="457200" algn="l"/>
                        </a:tabLst>
                      </a:pPr>
                      <a:r>
                        <a:rPr lang="en-US" sz="1400">
                          <a:effectLst/>
                        </a:rPr>
                        <a:t> </a:t>
                      </a:r>
                      <a:endParaRPr lang="en-US" sz="1400">
                        <a:effectLst/>
                        <a:latin typeface="Calibri"/>
                        <a:ea typeface="MS Mincho"/>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Review the following course documentation</a:t>
                      </a:r>
                      <a:endParaRPr lang="en-US" sz="1800">
                        <a:effectLst/>
                      </a:endParaRPr>
                    </a:p>
                    <a:p>
                      <a:pPr marL="342900" marR="0" lvl="0" indent="-342900">
                        <a:lnSpc>
                          <a:spcPct val="120000"/>
                        </a:lnSpc>
                        <a:spcBef>
                          <a:spcPts val="0"/>
                        </a:spcBef>
                        <a:spcAft>
                          <a:spcPts val="0"/>
                        </a:spcAft>
                        <a:buFont typeface="Symbol"/>
                        <a:buChar char=""/>
                      </a:pPr>
                      <a:r>
                        <a:rPr lang="en-US" sz="1400">
                          <a:effectLst/>
                        </a:rPr>
                        <a:t>Course Schedule</a:t>
                      </a:r>
                      <a:endParaRPr lang="en-US" sz="1800">
                        <a:effectLst/>
                      </a:endParaRPr>
                    </a:p>
                    <a:p>
                      <a:pPr marL="342900" marR="0" lvl="0" indent="-342900">
                        <a:lnSpc>
                          <a:spcPct val="120000"/>
                        </a:lnSpc>
                        <a:spcBef>
                          <a:spcPts val="0"/>
                        </a:spcBef>
                        <a:spcAft>
                          <a:spcPts val="0"/>
                        </a:spcAft>
                        <a:buFont typeface="Symbol"/>
                        <a:buChar char=""/>
                      </a:pPr>
                      <a:r>
                        <a:rPr lang="en-US" sz="1400">
                          <a:effectLst/>
                        </a:rPr>
                        <a:t>Course Syllabus</a:t>
                      </a:r>
                      <a:endParaRPr lang="en-US" sz="1800">
                        <a:effectLst/>
                      </a:endParaRPr>
                    </a:p>
                    <a:p>
                      <a:pPr marL="342900" marR="0" lvl="0" indent="-342900">
                        <a:lnSpc>
                          <a:spcPct val="120000"/>
                        </a:lnSpc>
                        <a:spcBef>
                          <a:spcPts val="0"/>
                        </a:spcBef>
                        <a:spcAft>
                          <a:spcPts val="0"/>
                        </a:spcAft>
                        <a:buFont typeface="Symbol"/>
                        <a:buChar char=""/>
                      </a:pPr>
                      <a:r>
                        <a:rPr lang="en-US" sz="1400">
                          <a:effectLst/>
                        </a:rPr>
                        <a:t>Course and Project Instructors Guide</a:t>
                      </a:r>
                      <a:endParaRPr lang="en-US" sz="1800">
                        <a:effectLst/>
                      </a:endParaRPr>
                    </a:p>
                    <a:p>
                      <a:pPr marL="342900" marR="0" lvl="0" indent="-342900">
                        <a:lnSpc>
                          <a:spcPct val="120000"/>
                        </a:lnSpc>
                        <a:spcBef>
                          <a:spcPts val="0"/>
                        </a:spcBef>
                        <a:spcAft>
                          <a:spcPts val="0"/>
                        </a:spcAft>
                        <a:buFont typeface="Symbol"/>
                        <a:buChar char=""/>
                      </a:pPr>
                      <a:r>
                        <a:rPr lang="en-US" sz="1400">
                          <a:effectLst/>
                        </a:rPr>
                        <a:t>Course Grading Sheet</a:t>
                      </a:r>
                      <a:endParaRPr lang="en-US" sz="1800">
                        <a:effectLst/>
                        <a:latin typeface="Calibri"/>
                        <a:ea typeface="MS Mincho"/>
                        <a:cs typeface="Times New Roman"/>
                      </a:endParaRPr>
                    </a:p>
                  </a:txBody>
                  <a:tcPr marL="68580" marR="68580" marT="0" marB="0"/>
                </a:tc>
                <a:tc>
                  <a:txBody>
                    <a:bodyPr/>
                    <a:lstStyle/>
                    <a:p>
                      <a:pPr marL="342900" marR="0" lvl="0" indent="-342900">
                        <a:lnSpc>
                          <a:spcPct val="120000"/>
                        </a:lnSpc>
                        <a:spcBef>
                          <a:spcPts val="0"/>
                        </a:spcBef>
                        <a:spcAft>
                          <a:spcPts val="0"/>
                        </a:spcAft>
                        <a:buFont typeface="Symbol"/>
                        <a:buChar char=""/>
                      </a:pPr>
                      <a:r>
                        <a:rPr lang="en-US" sz="1400">
                          <a:effectLst/>
                        </a:rPr>
                        <a:t>Answer questions on course documentation</a:t>
                      </a:r>
                      <a:endParaRPr lang="en-US" sz="1800">
                        <a:effectLst/>
                      </a:endParaRPr>
                    </a:p>
                    <a:p>
                      <a:pPr marL="342900" marR="0" lvl="0" indent="-342900">
                        <a:lnSpc>
                          <a:spcPct val="120000"/>
                        </a:lnSpc>
                        <a:spcBef>
                          <a:spcPts val="0"/>
                        </a:spcBef>
                        <a:spcAft>
                          <a:spcPts val="0"/>
                        </a:spcAft>
                        <a:buFont typeface="Symbol"/>
                        <a:buChar char=""/>
                      </a:pPr>
                      <a:r>
                        <a:rPr lang="en-US" sz="1400">
                          <a:effectLst/>
                        </a:rPr>
                        <a:t>Answer questions on course grading</a:t>
                      </a:r>
                      <a:endParaRPr lang="en-US" sz="1800">
                        <a:effectLst/>
                        <a:latin typeface="Calibri"/>
                        <a:ea typeface="MS Mincho"/>
                        <a:cs typeface="Times New Roman"/>
                      </a:endParaRPr>
                    </a:p>
                  </a:txBody>
                  <a:tcPr marL="68580" marR="68580" marT="0" marB="0"/>
                </a:tc>
                <a:tc>
                  <a:txBody>
                    <a:bodyPr/>
                    <a:lstStyle/>
                    <a:p>
                      <a:pPr marL="342900" marR="0" lvl="0" indent="-342900">
                        <a:lnSpc>
                          <a:spcPct val="120000"/>
                        </a:lnSpc>
                        <a:spcBef>
                          <a:spcPts val="0"/>
                        </a:spcBef>
                        <a:spcAft>
                          <a:spcPts val="0"/>
                        </a:spcAft>
                        <a:buFont typeface="Symbol"/>
                        <a:buChar char=""/>
                      </a:pPr>
                      <a:r>
                        <a:rPr lang="en-US" sz="1400" dirty="0">
                          <a:effectLst/>
                        </a:rPr>
                        <a:t>11/30/2012</a:t>
                      </a:r>
                      <a:endParaRPr lang="en-US" sz="1800" dirty="0">
                        <a:effectLst/>
                        <a:latin typeface="Calibri"/>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905277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SDP07 Instructor Guide </a:t>
            </a:r>
            <a:br>
              <a:rPr lang="en-US" b="1" dirty="0"/>
            </a:br>
            <a:r>
              <a:rPr lang="en-US" b="1" dirty="0"/>
              <a:t>Part 01 Schedule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6686308"/>
              </p:ext>
            </p:extLst>
          </p:nvPr>
        </p:nvGraphicFramePr>
        <p:xfrm>
          <a:off x="419100" y="1514474"/>
          <a:ext cx="8429624" cy="4619625"/>
        </p:xfrm>
        <a:graphic>
          <a:graphicData uri="http://schemas.openxmlformats.org/drawingml/2006/table">
            <a:tbl>
              <a:tblPr firstRow="1" firstCol="1" lastRow="1" lastCol="1" bandRow="1" bandCol="1">
                <a:tableStyleId>{5C22544A-7EE6-4342-B048-85BDC9FD1C3A}</a:tableStyleId>
              </a:tblPr>
              <a:tblGrid>
                <a:gridCol w="2107406"/>
                <a:gridCol w="2107406"/>
                <a:gridCol w="2107406"/>
                <a:gridCol w="2107406"/>
              </a:tblGrid>
              <a:tr h="4619625">
                <a:tc>
                  <a:txBody>
                    <a:bodyPr/>
                    <a:lstStyle/>
                    <a:p>
                      <a:pPr marL="0" marR="0">
                        <a:lnSpc>
                          <a:spcPct val="115000"/>
                        </a:lnSpc>
                        <a:spcBef>
                          <a:spcPts val="0"/>
                        </a:spcBef>
                        <a:spcAft>
                          <a:spcPts val="0"/>
                        </a:spcAft>
                      </a:pPr>
                      <a:r>
                        <a:rPr lang="en-US" sz="1200" dirty="0">
                          <a:effectLst/>
                        </a:rPr>
                        <a:t>Part 01 (Project 01 and  Project 02) </a:t>
                      </a:r>
                      <a:endParaRPr lang="en-US" sz="1600" dirty="0">
                        <a:effectLst/>
                      </a:endParaRPr>
                    </a:p>
                    <a:p>
                      <a:pPr marL="342900" marR="0" lvl="0" indent="-342900">
                        <a:lnSpc>
                          <a:spcPct val="120000"/>
                        </a:lnSpc>
                        <a:spcBef>
                          <a:spcPts val="0"/>
                        </a:spcBef>
                        <a:spcAft>
                          <a:spcPts val="0"/>
                        </a:spcAft>
                        <a:buFont typeface="Symbol"/>
                        <a:buChar char=""/>
                      </a:pPr>
                      <a:r>
                        <a:rPr lang="en-US" sz="1200" dirty="0">
                          <a:effectLst/>
                        </a:rPr>
                        <a:t>Review selected Project 01 and Project 02 materials </a:t>
                      </a:r>
                      <a:endParaRPr lang="en-US" sz="1600" dirty="0">
                        <a:effectLst/>
                      </a:endParaRPr>
                    </a:p>
                    <a:p>
                      <a:pPr marL="0" marR="0">
                        <a:lnSpc>
                          <a:spcPct val="115000"/>
                        </a:lnSpc>
                        <a:spcBef>
                          <a:spcPts val="0"/>
                        </a:spcBef>
                        <a:spcAft>
                          <a:spcPts val="0"/>
                        </a:spcAft>
                      </a:pPr>
                      <a:r>
                        <a:rPr lang="en-US" sz="12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Review all project level documents for Project 01 and Project 02: </a:t>
                      </a:r>
                      <a:endParaRPr lang="en-US" sz="1600" dirty="0">
                        <a:effectLst/>
                      </a:endParaRPr>
                    </a:p>
                    <a:p>
                      <a:pPr marL="342900" marR="0" lvl="0" indent="-342900">
                        <a:lnSpc>
                          <a:spcPct val="120000"/>
                        </a:lnSpc>
                        <a:spcBef>
                          <a:spcPts val="0"/>
                        </a:spcBef>
                        <a:spcAft>
                          <a:spcPts val="0"/>
                        </a:spcAft>
                        <a:buFont typeface="Symbol"/>
                        <a:buChar char=""/>
                      </a:pPr>
                      <a:r>
                        <a:rPr lang="en-US" sz="1200" dirty="0">
                          <a:effectLst/>
                        </a:rPr>
                        <a:t>Customer Email</a:t>
                      </a:r>
                      <a:endParaRPr lang="en-US" sz="1600" dirty="0">
                        <a:effectLst/>
                      </a:endParaRPr>
                    </a:p>
                    <a:p>
                      <a:pPr marL="342900" marR="0" lvl="0" indent="-342900">
                        <a:lnSpc>
                          <a:spcPct val="120000"/>
                        </a:lnSpc>
                        <a:spcBef>
                          <a:spcPts val="0"/>
                        </a:spcBef>
                        <a:spcAft>
                          <a:spcPts val="0"/>
                        </a:spcAft>
                        <a:buFont typeface="Symbol"/>
                        <a:buChar char=""/>
                      </a:pPr>
                      <a:r>
                        <a:rPr lang="en-US" sz="1200" dirty="0">
                          <a:effectLst/>
                        </a:rPr>
                        <a:t>Manager Email</a:t>
                      </a:r>
                      <a:endParaRPr lang="en-US" sz="1600" dirty="0">
                        <a:effectLst/>
                      </a:endParaRPr>
                    </a:p>
                    <a:p>
                      <a:pPr marL="342900" marR="0" lvl="0" indent="-342900">
                        <a:lnSpc>
                          <a:spcPct val="120000"/>
                        </a:lnSpc>
                        <a:spcBef>
                          <a:spcPts val="0"/>
                        </a:spcBef>
                        <a:spcAft>
                          <a:spcPts val="0"/>
                        </a:spcAft>
                        <a:buFont typeface="Symbol"/>
                        <a:buChar char=""/>
                      </a:pPr>
                      <a:r>
                        <a:rPr lang="en-US" sz="1200" dirty="0">
                          <a:effectLst/>
                        </a:rPr>
                        <a:t>Project Requirements</a:t>
                      </a:r>
                      <a:endParaRPr lang="en-US" sz="1600" dirty="0">
                        <a:effectLst/>
                      </a:endParaRPr>
                    </a:p>
                    <a:p>
                      <a:pPr marL="342900" marR="0" lvl="0" indent="-342900">
                        <a:lnSpc>
                          <a:spcPct val="120000"/>
                        </a:lnSpc>
                        <a:spcBef>
                          <a:spcPts val="0"/>
                        </a:spcBef>
                        <a:spcAft>
                          <a:spcPts val="0"/>
                        </a:spcAft>
                        <a:buFont typeface="Symbol"/>
                        <a:buChar char=""/>
                      </a:pPr>
                      <a:r>
                        <a:rPr lang="en-US" sz="1200" dirty="0">
                          <a:effectLst/>
                        </a:rPr>
                        <a:t>Project Grading Form</a:t>
                      </a:r>
                      <a:endParaRPr lang="en-US" sz="1600" dirty="0">
                        <a:effectLst/>
                      </a:endParaRPr>
                    </a:p>
                    <a:p>
                      <a:pPr marL="342900" marR="0" lvl="0" indent="-342900">
                        <a:lnSpc>
                          <a:spcPct val="120000"/>
                        </a:lnSpc>
                        <a:spcBef>
                          <a:spcPts val="0"/>
                        </a:spcBef>
                        <a:spcAft>
                          <a:spcPts val="0"/>
                        </a:spcAft>
                        <a:buFont typeface="Symbol"/>
                        <a:buChar char=""/>
                      </a:pPr>
                      <a:r>
                        <a:rPr lang="en-US" sz="1200" dirty="0">
                          <a:effectLst/>
                        </a:rPr>
                        <a:t>Project Solution</a:t>
                      </a:r>
                      <a:endParaRPr lang="en-US" sz="1600" dirty="0">
                        <a:effectLst/>
                      </a:endParaRPr>
                    </a:p>
                    <a:p>
                      <a:pPr marL="0" marR="0">
                        <a:lnSpc>
                          <a:spcPct val="115000"/>
                        </a:lnSpc>
                        <a:spcBef>
                          <a:spcPts val="0"/>
                        </a:spcBef>
                        <a:spcAft>
                          <a:spcPts val="0"/>
                        </a:spcAft>
                      </a:pPr>
                      <a:r>
                        <a:rPr lang="en-US" sz="1200" dirty="0">
                          <a:effectLst/>
                        </a:rPr>
                        <a:t> </a:t>
                      </a:r>
                      <a:endParaRPr lang="en-US" sz="1600" dirty="0">
                        <a:effectLst/>
                      </a:endParaRPr>
                    </a:p>
                    <a:p>
                      <a:pPr marL="0" marR="0">
                        <a:lnSpc>
                          <a:spcPct val="115000"/>
                        </a:lnSpc>
                        <a:spcBef>
                          <a:spcPts val="0"/>
                        </a:spcBef>
                        <a:spcAft>
                          <a:spcPts val="0"/>
                        </a:spcAft>
                      </a:pPr>
                      <a:r>
                        <a:rPr lang="en-US" sz="1200" dirty="0">
                          <a:effectLst/>
                        </a:rPr>
                        <a:t>Complete the following exercises: </a:t>
                      </a:r>
                      <a:endParaRPr lang="en-US" sz="1600" dirty="0">
                        <a:effectLst/>
                      </a:endParaRPr>
                    </a:p>
                    <a:p>
                      <a:pPr marL="342900" marR="0" lvl="0" indent="-342900">
                        <a:lnSpc>
                          <a:spcPct val="120000"/>
                        </a:lnSpc>
                        <a:spcBef>
                          <a:spcPts val="0"/>
                        </a:spcBef>
                        <a:spcAft>
                          <a:spcPts val="0"/>
                        </a:spcAft>
                        <a:buFont typeface="Symbol"/>
                        <a:buChar char=""/>
                      </a:pPr>
                      <a:r>
                        <a:rPr lang="en-US" sz="1200" dirty="0">
                          <a:effectLst/>
                        </a:rPr>
                        <a:t>Exercise 01, 09, 18, 19</a:t>
                      </a:r>
                      <a:endParaRPr lang="en-US" sz="1600" dirty="0">
                        <a:effectLst/>
                      </a:endParaRPr>
                    </a:p>
                    <a:p>
                      <a:pPr marL="0" marR="0">
                        <a:lnSpc>
                          <a:spcPct val="115000"/>
                        </a:lnSpc>
                        <a:spcBef>
                          <a:spcPts val="0"/>
                        </a:spcBef>
                        <a:spcAft>
                          <a:spcPts val="0"/>
                        </a:spcAft>
                      </a:pPr>
                      <a:r>
                        <a:rPr lang="en-US" sz="1200" dirty="0">
                          <a:effectLst/>
                        </a:rPr>
                        <a:t> </a:t>
                      </a:r>
                      <a:endParaRPr lang="en-US" sz="1600" dirty="0">
                        <a:effectLst/>
                      </a:endParaRPr>
                    </a:p>
                    <a:p>
                      <a:pPr marL="0" marR="0">
                        <a:lnSpc>
                          <a:spcPct val="115000"/>
                        </a:lnSpc>
                        <a:spcBef>
                          <a:spcPts val="0"/>
                        </a:spcBef>
                        <a:spcAft>
                          <a:spcPts val="0"/>
                        </a:spcAft>
                      </a:pPr>
                      <a:r>
                        <a:rPr lang="en-US" sz="1200" dirty="0">
                          <a:effectLst/>
                        </a:rPr>
                        <a:t>Review the instructor resources for Class 18  </a:t>
                      </a:r>
                      <a:endParaRPr lang="en-US" sz="1600" dirty="0">
                        <a:effectLst/>
                      </a:endParaRPr>
                    </a:p>
                    <a:p>
                      <a:pPr marL="342900" marR="0" lvl="0" indent="-342900">
                        <a:lnSpc>
                          <a:spcPct val="120000"/>
                        </a:lnSpc>
                        <a:spcBef>
                          <a:spcPts val="0"/>
                        </a:spcBef>
                        <a:spcAft>
                          <a:spcPts val="0"/>
                        </a:spcAft>
                        <a:buFont typeface="Symbol"/>
                        <a:buChar char=""/>
                      </a:pPr>
                      <a:r>
                        <a:rPr lang="en-US" sz="1200" dirty="0">
                          <a:effectLst/>
                        </a:rPr>
                        <a:t>Week 06 Instructor Guide (Class 18 portion)</a:t>
                      </a:r>
                      <a:endParaRPr lang="en-US" sz="1600" dirty="0">
                        <a:effectLst/>
                      </a:endParaRPr>
                    </a:p>
                    <a:p>
                      <a:pPr marL="342900" marR="0" lvl="0" indent="-342900">
                        <a:lnSpc>
                          <a:spcPct val="120000"/>
                        </a:lnSpc>
                        <a:spcBef>
                          <a:spcPts val="0"/>
                        </a:spcBef>
                        <a:spcAft>
                          <a:spcPts val="0"/>
                        </a:spcAft>
                        <a:buFont typeface="Symbol"/>
                        <a:buChar char=""/>
                      </a:pPr>
                      <a:r>
                        <a:rPr lang="en-US" sz="1200" dirty="0">
                          <a:effectLst/>
                        </a:rPr>
                        <a:t>Class 18 Slides</a:t>
                      </a:r>
                      <a:endParaRPr lang="en-US" sz="1600" dirty="0">
                        <a:effectLst/>
                        <a:latin typeface="Calibri"/>
                        <a:ea typeface="MS Mincho"/>
                        <a:cs typeface="Times New Roman"/>
                      </a:endParaRPr>
                    </a:p>
                  </a:txBody>
                  <a:tcPr marL="68580" marR="68580" marT="0" marB="0"/>
                </a:tc>
                <a:tc>
                  <a:txBody>
                    <a:bodyPr/>
                    <a:lstStyle/>
                    <a:p>
                      <a:pPr marL="342900" marR="0" lvl="0" indent="-342900">
                        <a:lnSpc>
                          <a:spcPct val="120000"/>
                        </a:lnSpc>
                        <a:spcBef>
                          <a:spcPts val="0"/>
                        </a:spcBef>
                        <a:spcAft>
                          <a:spcPts val="0"/>
                        </a:spcAft>
                        <a:buFont typeface="Symbol"/>
                        <a:buChar char=""/>
                      </a:pPr>
                      <a:r>
                        <a:rPr lang="en-US" sz="1200" dirty="0">
                          <a:effectLst/>
                        </a:rPr>
                        <a:t>Answer questions on Projects 01 and Project 02 </a:t>
                      </a:r>
                      <a:endParaRPr lang="en-US" sz="1600" dirty="0">
                        <a:effectLst/>
                      </a:endParaRPr>
                    </a:p>
                    <a:p>
                      <a:pPr marL="342900" marR="0" lvl="0" indent="-342900">
                        <a:lnSpc>
                          <a:spcPct val="120000"/>
                        </a:lnSpc>
                        <a:spcBef>
                          <a:spcPts val="0"/>
                        </a:spcBef>
                        <a:spcAft>
                          <a:spcPts val="0"/>
                        </a:spcAft>
                        <a:buFont typeface="Symbol"/>
                        <a:buChar char=""/>
                      </a:pPr>
                      <a:r>
                        <a:rPr lang="en-US" sz="1200" dirty="0">
                          <a:effectLst/>
                        </a:rPr>
                        <a:t>After completing the referenced exercises, review the associated solution documents (Note: There is no Solution document for Exercise 01)</a:t>
                      </a:r>
                      <a:endParaRPr lang="en-US" sz="1600" dirty="0">
                        <a:effectLst/>
                      </a:endParaRPr>
                    </a:p>
                    <a:p>
                      <a:pPr marL="342900" marR="0" lvl="0" indent="-342900">
                        <a:lnSpc>
                          <a:spcPct val="120000"/>
                        </a:lnSpc>
                        <a:spcBef>
                          <a:spcPts val="0"/>
                        </a:spcBef>
                        <a:spcAft>
                          <a:spcPts val="0"/>
                        </a:spcAft>
                        <a:buFont typeface="Symbol"/>
                        <a:buChar char=""/>
                      </a:pPr>
                      <a:r>
                        <a:rPr lang="en-US" sz="1200" dirty="0">
                          <a:effectLst/>
                        </a:rPr>
                        <a:t>Answer exercise and instructor resources questions</a:t>
                      </a:r>
                      <a:endParaRPr lang="en-US" sz="1600" dirty="0">
                        <a:effectLst/>
                        <a:latin typeface="Calibri"/>
                        <a:ea typeface="MS Mincho"/>
                        <a:cs typeface="Times New Roman"/>
                      </a:endParaRPr>
                    </a:p>
                  </a:txBody>
                  <a:tcPr marL="68580" marR="68580" marT="0" marB="0"/>
                </a:tc>
                <a:tc>
                  <a:txBody>
                    <a:bodyPr/>
                    <a:lstStyle/>
                    <a:p>
                      <a:pPr marL="342900" marR="0" lvl="0" indent="-342900">
                        <a:lnSpc>
                          <a:spcPct val="120000"/>
                        </a:lnSpc>
                        <a:spcBef>
                          <a:spcPts val="0"/>
                        </a:spcBef>
                        <a:spcAft>
                          <a:spcPts val="0"/>
                        </a:spcAft>
                        <a:buFont typeface="Symbol"/>
                        <a:buChar char=""/>
                      </a:pPr>
                      <a:r>
                        <a:rPr lang="en-US" sz="1200" dirty="0">
                          <a:effectLst/>
                        </a:rPr>
                        <a:t>11/30/2012</a:t>
                      </a:r>
                      <a:endParaRPr lang="en-US" sz="1600" dirty="0">
                        <a:effectLst/>
                        <a:latin typeface="Calibri"/>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2006160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SDP07 Notes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t>Grading - </a:t>
            </a:r>
            <a:r>
              <a:rPr lang="en-US" dirty="0" smtClean="0"/>
              <a:t>No </a:t>
            </a:r>
            <a:r>
              <a:rPr lang="en-US" dirty="0"/>
              <a:t>exact solutions for the exercises or projects in this </a:t>
            </a:r>
            <a:r>
              <a:rPr lang="en-US" dirty="0" smtClean="0"/>
              <a:t>course are provided</a:t>
            </a:r>
          </a:p>
          <a:p>
            <a:pPr lvl="1"/>
            <a:r>
              <a:rPr lang="en-US" dirty="0" smtClean="0"/>
              <a:t>General </a:t>
            </a:r>
            <a:r>
              <a:rPr lang="en-US" dirty="0"/>
              <a:t>criteria and guidelines </a:t>
            </a:r>
            <a:r>
              <a:rPr lang="en-US" dirty="0" smtClean="0"/>
              <a:t>provided to help with evaluations</a:t>
            </a:r>
            <a:endParaRPr lang="en-US" dirty="0"/>
          </a:p>
          <a:p>
            <a:r>
              <a:rPr lang="en-US" dirty="0" smtClean="0"/>
              <a:t>Two Types of Exercises</a:t>
            </a:r>
            <a:r>
              <a:rPr lang="en-US" dirty="0"/>
              <a:t>:</a:t>
            </a:r>
          </a:p>
          <a:p>
            <a:pPr lvl="1"/>
            <a:r>
              <a:rPr lang="en-US" dirty="0" smtClean="0"/>
              <a:t>In-class </a:t>
            </a:r>
          </a:p>
          <a:p>
            <a:pPr lvl="2"/>
            <a:r>
              <a:rPr lang="en-US" dirty="0" smtClean="0"/>
              <a:t>In-class </a:t>
            </a:r>
            <a:r>
              <a:rPr lang="en-US" dirty="0"/>
              <a:t>exercises require students to be present at the start of class and complete the majority of the exercise before the end of class. </a:t>
            </a:r>
            <a:endParaRPr lang="en-US" dirty="0" smtClean="0"/>
          </a:p>
          <a:p>
            <a:pPr lvl="1"/>
            <a:r>
              <a:rPr lang="en-US" dirty="0" smtClean="0"/>
              <a:t>Project </a:t>
            </a:r>
          </a:p>
          <a:p>
            <a:pPr lvl="2"/>
            <a:r>
              <a:rPr lang="en-US" dirty="0" smtClean="0"/>
              <a:t>Project </a:t>
            </a:r>
            <a:r>
              <a:rPr lang="en-US" dirty="0"/>
              <a:t>exercises also require students to be present in class. </a:t>
            </a:r>
            <a:r>
              <a:rPr lang="en-US" dirty="0" smtClean="0"/>
              <a:t>If not completed, students are allowed to finish work outside of class. </a:t>
            </a:r>
          </a:p>
          <a:p>
            <a:r>
              <a:rPr lang="en-US" dirty="0" smtClean="0"/>
              <a:t>Working in Pairs </a:t>
            </a:r>
          </a:p>
          <a:p>
            <a:r>
              <a:rPr lang="en-US" dirty="0" smtClean="0"/>
              <a:t>Working in small teams</a:t>
            </a:r>
            <a:endParaRPr lang="en-US" dirty="0"/>
          </a:p>
        </p:txBody>
      </p:sp>
    </p:spTree>
    <p:extLst>
      <p:ext uri="{BB962C8B-B14F-4D97-AF65-F5344CB8AC3E}">
        <p14:creationId xmlns:p14="http://schemas.microsoft.com/office/powerpoint/2010/main" val="2893546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t>SDP08 – PROJECT MANAGEMENT</a:t>
            </a:r>
            <a:endParaRPr lang="en-US" b="1" dirty="0"/>
          </a:p>
        </p:txBody>
      </p:sp>
      <p:sp>
        <p:nvSpPr>
          <p:cNvPr id="3" name="Content Placeholder 2"/>
          <p:cNvSpPr>
            <a:spLocks noGrp="1"/>
          </p:cNvSpPr>
          <p:nvPr>
            <p:ph idx="1"/>
          </p:nvPr>
        </p:nvSpPr>
        <p:spPr>
          <a:xfrm>
            <a:off x="457199" y="1600200"/>
            <a:ext cx="8618561" cy="4759657"/>
          </a:xfrm>
        </p:spPr>
        <p:txBody>
          <a:bodyPr>
            <a:normAutofit/>
          </a:bodyPr>
          <a:lstStyle/>
          <a:p>
            <a:pPr marL="0" indent="0">
              <a:buNone/>
            </a:pPr>
            <a:r>
              <a:rPr lang="en-US" dirty="0" smtClean="0"/>
              <a:t>Student Outcomes:</a:t>
            </a:r>
          </a:p>
          <a:p>
            <a:r>
              <a:rPr lang="en-US" dirty="0" smtClean="0"/>
              <a:t>Understand why project management is needed</a:t>
            </a:r>
          </a:p>
          <a:p>
            <a:r>
              <a:rPr lang="en-US" dirty="0"/>
              <a:t>L</a:t>
            </a:r>
            <a:r>
              <a:rPr lang="en-US" dirty="0" smtClean="0"/>
              <a:t>earn </a:t>
            </a:r>
            <a:r>
              <a:rPr lang="en-US" dirty="0"/>
              <a:t>the primary characteristics of project management </a:t>
            </a:r>
            <a:endParaRPr lang="en-US" dirty="0" smtClean="0"/>
          </a:p>
          <a:p>
            <a:r>
              <a:rPr lang="en-US" dirty="0" smtClean="0"/>
              <a:t>Generate </a:t>
            </a:r>
            <a:r>
              <a:rPr lang="en-US" dirty="0"/>
              <a:t>the planning concepts needed to manage a group of resources to </a:t>
            </a:r>
            <a:r>
              <a:rPr lang="en-US" dirty="0" smtClean="0"/>
              <a:t>meet </a:t>
            </a:r>
            <a:r>
              <a:rPr lang="en-US" dirty="0"/>
              <a:t>a customer’s needs.</a:t>
            </a:r>
          </a:p>
        </p:txBody>
      </p:sp>
    </p:spTree>
    <p:extLst>
      <p:ext uri="{BB962C8B-B14F-4D97-AF65-F5344CB8AC3E}">
        <p14:creationId xmlns:p14="http://schemas.microsoft.com/office/powerpoint/2010/main" val="37193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Training Session Dates</a:t>
            </a:r>
            <a:endParaRPr lang="en-US" b="1" dirty="0"/>
          </a:p>
        </p:txBody>
      </p:sp>
      <p:sp>
        <p:nvSpPr>
          <p:cNvPr id="3" name="Content Placeholder 2"/>
          <p:cNvSpPr>
            <a:spLocks noGrp="1"/>
          </p:cNvSpPr>
          <p:nvPr>
            <p:ph idx="1"/>
          </p:nvPr>
        </p:nvSpPr>
        <p:spPr>
          <a:xfrm>
            <a:off x="457200" y="1600200"/>
            <a:ext cx="8095170" cy="3342585"/>
          </a:xfrm>
        </p:spPr>
        <p:txBody>
          <a:bodyPr/>
          <a:lstStyle/>
          <a:p>
            <a:r>
              <a:rPr lang="en-US" dirty="0" smtClean="0"/>
              <a:t>Training lasts 4 weeks</a:t>
            </a:r>
          </a:p>
          <a:p>
            <a:r>
              <a:rPr lang="en-US" dirty="0" smtClean="0"/>
              <a:t>Start Date: November 12</a:t>
            </a:r>
            <a:r>
              <a:rPr lang="en-US" baseline="30000" dirty="0" smtClean="0"/>
              <a:t>th</a:t>
            </a:r>
            <a:endParaRPr lang="en-US" dirty="0" smtClean="0"/>
          </a:p>
          <a:p>
            <a:r>
              <a:rPr lang="en-US" dirty="0"/>
              <a:t>Certification Exam available the week of December </a:t>
            </a:r>
            <a:r>
              <a:rPr lang="en-US" dirty="0" smtClean="0"/>
              <a:t>3</a:t>
            </a:r>
            <a:r>
              <a:rPr lang="en-US" baseline="30000" dirty="0" smtClean="0"/>
              <a:t>rd</a:t>
            </a:r>
            <a:endParaRPr lang="en-US" dirty="0"/>
          </a:p>
          <a:p>
            <a:r>
              <a:rPr lang="en-US" dirty="0" smtClean="0"/>
              <a:t>End Date: December 26</a:t>
            </a:r>
            <a:r>
              <a:rPr lang="en-US" baseline="30000" dirty="0" smtClean="0"/>
              <a:t>th</a:t>
            </a:r>
            <a:endParaRPr lang="en-US" dirty="0" smtClean="0"/>
          </a:p>
        </p:txBody>
      </p:sp>
    </p:spTree>
    <p:extLst>
      <p:ext uri="{BB962C8B-B14F-4D97-AF65-F5344CB8AC3E}">
        <p14:creationId xmlns:p14="http://schemas.microsoft.com/office/powerpoint/2010/main" val="3784059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SDP08</a:t>
            </a:r>
            <a:r>
              <a:rPr lang="en-US" dirty="0" smtClean="0"/>
              <a:t> </a:t>
            </a:r>
            <a:r>
              <a:rPr lang="en-US" b="1" cap="all" dirty="0" smtClean="0"/>
              <a:t>prerequisites  </a:t>
            </a:r>
            <a:r>
              <a:rPr lang="en-US" b="1" cap="all" dirty="0"/>
              <a:t/>
            </a:r>
            <a:br>
              <a:rPr lang="en-US" b="1" cap="all" dirty="0"/>
            </a:br>
            <a:endParaRPr lang="en-US" dirty="0"/>
          </a:p>
        </p:txBody>
      </p:sp>
      <p:sp>
        <p:nvSpPr>
          <p:cNvPr id="3" name="Content Placeholder 2"/>
          <p:cNvSpPr>
            <a:spLocks noGrp="1"/>
          </p:cNvSpPr>
          <p:nvPr>
            <p:ph idx="1"/>
          </p:nvPr>
        </p:nvSpPr>
        <p:spPr>
          <a:xfrm>
            <a:off x="0" y="1582732"/>
            <a:ext cx="6838950" cy="4525963"/>
          </a:xfrm>
        </p:spPr>
        <p:txBody>
          <a:bodyPr>
            <a:normAutofit fontScale="62500" lnSpcReduction="20000"/>
          </a:bodyPr>
          <a:lstStyle/>
          <a:p>
            <a:r>
              <a:rPr lang="en-US" dirty="0" smtClean="0"/>
              <a:t>Must </a:t>
            </a:r>
            <a:r>
              <a:rPr lang="en-US" dirty="0"/>
              <a:t>complete the following </a:t>
            </a:r>
            <a:r>
              <a:rPr lang="en-US" dirty="0" smtClean="0"/>
              <a:t>:</a:t>
            </a:r>
            <a:endParaRPr lang="en-US" dirty="0"/>
          </a:p>
          <a:p>
            <a:pPr lvl="1"/>
            <a:r>
              <a:rPr lang="en-US" dirty="0"/>
              <a:t>Signature Course Foundations </a:t>
            </a:r>
            <a:r>
              <a:rPr lang="en-US" dirty="0" smtClean="0"/>
              <a:t>Training</a:t>
            </a:r>
          </a:p>
          <a:p>
            <a:pPr marL="457200" lvl="1" indent="0">
              <a:buNone/>
            </a:pPr>
            <a:endParaRPr lang="en-US" dirty="0"/>
          </a:p>
          <a:p>
            <a:r>
              <a:rPr lang="en-US" dirty="0" smtClean="0"/>
              <a:t>Obtain the textbooks:</a:t>
            </a:r>
            <a:r>
              <a:rPr lang="en-US" dirty="0"/>
              <a:t> </a:t>
            </a:r>
            <a:endParaRPr lang="en-US" dirty="0" smtClean="0"/>
          </a:p>
          <a:p>
            <a:pPr lvl="1"/>
            <a:r>
              <a:rPr lang="en-US" i="1" dirty="0"/>
              <a:t>Evaluating Project Decisions: Case Studies in SE,</a:t>
            </a:r>
            <a:r>
              <a:rPr lang="en-US" dirty="0"/>
              <a:t> by Carol L. Hoover, Mel </a:t>
            </a:r>
            <a:r>
              <a:rPr lang="en-US" dirty="0" err="1"/>
              <a:t>Rosso-Llopart</a:t>
            </a:r>
            <a:r>
              <a:rPr lang="en-US" dirty="0"/>
              <a:t>, Gil Taran, published Oct 27, 2009 by Addison-Wesley Professional.</a:t>
            </a:r>
          </a:p>
          <a:p>
            <a:pPr lvl="1"/>
            <a:r>
              <a:rPr lang="en-US" i="1" dirty="0"/>
              <a:t>Essentials of Software Engineering</a:t>
            </a:r>
            <a:r>
              <a:rPr lang="en-US" dirty="0"/>
              <a:t>, by Frank </a:t>
            </a:r>
            <a:r>
              <a:rPr lang="en-US" dirty="0" err="1"/>
              <a:t>Tsui</a:t>
            </a:r>
            <a:r>
              <a:rPr lang="en-US" dirty="0"/>
              <a:t> , Orlando </a:t>
            </a:r>
            <a:r>
              <a:rPr lang="en-US" dirty="0" err="1"/>
              <a:t>Karam</a:t>
            </a:r>
            <a:r>
              <a:rPr lang="en-US" dirty="0"/>
              <a:t>, Jones &amp; Bartlett Learning, Apr 22, 2010.</a:t>
            </a:r>
          </a:p>
          <a:p>
            <a:pPr lvl="1"/>
            <a:r>
              <a:rPr lang="en-US" i="1" dirty="0"/>
              <a:t>Software Project Survival Guide</a:t>
            </a:r>
            <a:r>
              <a:rPr lang="en-US" dirty="0"/>
              <a:t>, by Steve McConnell, Microsoft Press, October 22, 1997.</a:t>
            </a:r>
          </a:p>
          <a:p>
            <a:pPr lvl="1"/>
            <a:r>
              <a:rPr lang="en-US" i="1" dirty="0"/>
              <a:t>Succeeding with Agile: Software Development Using Scrum</a:t>
            </a:r>
            <a:r>
              <a:rPr lang="en-US" dirty="0"/>
              <a:t>, by Mike Cohn, Publisher: Addison-Wesley Professional, November 5, 2009.  Note: While this textbook is optional for students of the course, it is recommended that the instructor review this book to be able to add instructional guidance related to Agile. </a:t>
            </a:r>
          </a:p>
          <a:p>
            <a:pPr lvl="3"/>
            <a:r>
              <a:rPr lang="en-US" dirty="0" smtClean="0"/>
              <a:t>Click on book images in Moodle to link to Amazon</a:t>
            </a:r>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525" y="1243013"/>
            <a:ext cx="34480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288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Software Requirements</a:t>
            </a:r>
            <a:endParaRPr lang="en-US" b="1" dirty="0"/>
          </a:p>
        </p:txBody>
      </p:sp>
      <p:sp>
        <p:nvSpPr>
          <p:cNvPr id="3" name="Content Placeholder 2"/>
          <p:cNvSpPr>
            <a:spLocks noGrp="1"/>
          </p:cNvSpPr>
          <p:nvPr>
            <p:ph idx="1"/>
          </p:nvPr>
        </p:nvSpPr>
        <p:spPr>
          <a:xfrm>
            <a:off x="457199" y="1600200"/>
            <a:ext cx="8536675" cy="4525963"/>
          </a:xfrm>
        </p:spPr>
        <p:txBody>
          <a:bodyPr>
            <a:normAutofit/>
          </a:bodyPr>
          <a:lstStyle/>
          <a:p>
            <a:r>
              <a:rPr lang="en-US" dirty="0" err="1"/>
              <a:t>GanttProject</a:t>
            </a:r>
            <a:r>
              <a:rPr lang="en-US" dirty="0"/>
              <a:t> - this free, open source software will be used for exercises in Project 04 for project scheduling.  </a:t>
            </a:r>
            <a:endParaRPr lang="en-US" dirty="0" smtClean="0"/>
          </a:p>
          <a:p>
            <a:pPr lvl="1"/>
            <a:r>
              <a:rPr lang="en-US" dirty="0" smtClean="0"/>
              <a:t>Available </a:t>
            </a:r>
            <a:r>
              <a:rPr lang="en-US" dirty="0"/>
              <a:t>for download at </a:t>
            </a:r>
            <a:r>
              <a:rPr lang="en-US" u="sng" dirty="0">
                <a:hlinkClick r:id="rId3"/>
              </a:rPr>
              <a:t>http://www.ganttproject.biz/</a:t>
            </a:r>
            <a:endParaRPr lang="en-US" dirty="0"/>
          </a:p>
          <a:p>
            <a:pPr lvl="0"/>
            <a:endParaRPr lang="en-US" dirty="0"/>
          </a:p>
        </p:txBody>
      </p:sp>
    </p:spTree>
    <p:extLst>
      <p:ext uri="{BB962C8B-B14F-4D97-AF65-F5344CB8AC3E}">
        <p14:creationId xmlns:p14="http://schemas.microsoft.com/office/powerpoint/2010/main" val="1792068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750"/>
            <a:ext cx="8229600" cy="1143000"/>
          </a:xfrm>
        </p:spPr>
        <p:txBody>
          <a:bodyPr/>
          <a:lstStyle/>
          <a:p>
            <a:r>
              <a:rPr lang="en-US" b="1" dirty="0" smtClean="0"/>
              <a:t>SDP08 Session Schedule</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31360120"/>
              </p:ext>
            </p:extLst>
          </p:nvPr>
        </p:nvGraphicFramePr>
        <p:xfrm>
          <a:off x="333375" y="1336266"/>
          <a:ext cx="8229600" cy="4483508"/>
        </p:xfrm>
        <a:graphic>
          <a:graphicData uri="http://schemas.openxmlformats.org/drawingml/2006/table">
            <a:tbl>
              <a:tblPr firstRow="1" firstCol="1" lastRow="1" lastCol="1" bandRow="1" bandCol="1">
                <a:tableStyleId>{5C22544A-7EE6-4342-B048-85BDC9FD1C3A}</a:tableStyleId>
              </a:tblPr>
              <a:tblGrid>
                <a:gridCol w="2445837"/>
                <a:gridCol w="5783763"/>
              </a:tblGrid>
              <a:tr h="274226">
                <a:tc>
                  <a:txBody>
                    <a:bodyPr/>
                    <a:lstStyle/>
                    <a:p>
                      <a:pPr marL="0" marR="0" algn="ctr">
                        <a:lnSpc>
                          <a:spcPct val="120000"/>
                        </a:lnSpc>
                        <a:spcBef>
                          <a:spcPts val="0"/>
                        </a:spcBef>
                        <a:spcAft>
                          <a:spcPts val="0"/>
                        </a:spcAft>
                      </a:pPr>
                      <a:r>
                        <a:rPr lang="en-US" sz="1400" dirty="0">
                          <a:effectLst/>
                        </a:rPr>
                        <a:t>Session</a:t>
                      </a:r>
                      <a:endParaRPr lang="en-US" sz="1800" dirty="0">
                        <a:effectLst/>
                        <a:latin typeface="Arial"/>
                        <a:ea typeface="MS PGothic"/>
                        <a:cs typeface="Times New Roman"/>
                      </a:endParaRPr>
                    </a:p>
                  </a:txBody>
                  <a:tcPr marL="68580" marR="68580" marT="0" marB="0"/>
                </a:tc>
                <a:tc>
                  <a:txBody>
                    <a:bodyPr/>
                    <a:lstStyle/>
                    <a:p>
                      <a:pPr marL="0" marR="0" algn="ctr">
                        <a:lnSpc>
                          <a:spcPct val="120000"/>
                        </a:lnSpc>
                        <a:spcBef>
                          <a:spcPts val="0"/>
                        </a:spcBef>
                        <a:spcAft>
                          <a:spcPts val="0"/>
                        </a:spcAft>
                      </a:pPr>
                      <a:r>
                        <a:rPr lang="en-US" sz="1400" dirty="0">
                          <a:effectLst/>
                        </a:rPr>
                        <a:t>Topics / Assignments </a:t>
                      </a:r>
                      <a:endParaRPr lang="en-US" sz="1800" dirty="0">
                        <a:effectLst/>
                        <a:latin typeface="Arial"/>
                        <a:ea typeface="MS PGothic"/>
                        <a:cs typeface="Times New Roman"/>
                      </a:endParaRPr>
                    </a:p>
                  </a:txBody>
                  <a:tcPr marL="68580" marR="68580" marT="0" marB="0"/>
                </a:tc>
              </a:tr>
              <a:tr h="1308106">
                <a:tc>
                  <a:txBody>
                    <a:bodyPr/>
                    <a:lstStyle/>
                    <a:p>
                      <a:pPr marL="228600" marR="0" indent="-228600">
                        <a:spcBef>
                          <a:spcPts val="0"/>
                        </a:spcBef>
                        <a:spcAft>
                          <a:spcPts val="0"/>
                        </a:spcAft>
                        <a:tabLst>
                          <a:tab pos="228600" algn="l"/>
                          <a:tab pos="457200" algn="l"/>
                        </a:tabLst>
                      </a:pPr>
                      <a:r>
                        <a:rPr lang="en-US" sz="1400" dirty="0">
                          <a:effectLst/>
                        </a:rPr>
                        <a:t>Session 01 (Group Session)</a:t>
                      </a:r>
                    </a:p>
                    <a:p>
                      <a:pPr marL="0" marR="0" indent="0">
                        <a:spcBef>
                          <a:spcPts val="0"/>
                        </a:spcBef>
                        <a:spcAft>
                          <a:spcPts val="0"/>
                        </a:spcAft>
                        <a:tabLst>
                          <a:tab pos="228600" algn="l"/>
                          <a:tab pos="457200" algn="l"/>
                        </a:tabLst>
                      </a:pPr>
                      <a:r>
                        <a:rPr lang="en-US" sz="1400" dirty="0">
                          <a:effectLst/>
                        </a:rPr>
                        <a:t> </a:t>
                      </a:r>
                      <a:endParaRPr lang="en-US" sz="1400" dirty="0">
                        <a:effectLst/>
                        <a:latin typeface="Calibri"/>
                        <a:ea typeface="MS PGothic"/>
                        <a:cs typeface="Times New Roman"/>
                      </a:endParaRPr>
                    </a:p>
                  </a:txBody>
                  <a:tcPr marL="68580" marR="68580" marT="0" marB="0"/>
                </a:tc>
                <a:tc>
                  <a:txBody>
                    <a:bodyPr/>
                    <a:lstStyle/>
                    <a:p>
                      <a:pPr marL="342900" marR="0" lvl="0" indent="-342900">
                        <a:lnSpc>
                          <a:spcPct val="120000"/>
                        </a:lnSpc>
                        <a:spcBef>
                          <a:spcPts val="0"/>
                        </a:spcBef>
                        <a:spcAft>
                          <a:spcPts val="0"/>
                        </a:spcAft>
                        <a:buFont typeface="Symbol"/>
                        <a:buChar char=""/>
                      </a:pPr>
                      <a:r>
                        <a:rPr lang="en-US" sz="1400" dirty="0">
                          <a:effectLst/>
                        </a:rPr>
                        <a:t>LMS Overview</a:t>
                      </a:r>
                      <a:endParaRPr lang="en-US" sz="1800" dirty="0">
                        <a:effectLst/>
                      </a:endParaRPr>
                    </a:p>
                    <a:p>
                      <a:pPr marL="342900" marR="0" lvl="0" indent="-342900">
                        <a:lnSpc>
                          <a:spcPct val="120000"/>
                        </a:lnSpc>
                        <a:spcBef>
                          <a:spcPts val="0"/>
                        </a:spcBef>
                        <a:spcAft>
                          <a:spcPts val="0"/>
                        </a:spcAft>
                        <a:buFont typeface="Symbol"/>
                        <a:buChar char=""/>
                      </a:pPr>
                      <a:r>
                        <a:rPr lang="en-US" sz="1400" dirty="0">
                          <a:effectLst/>
                        </a:rPr>
                        <a:t>Review course structure and instructor resources</a:t>
                      </a:r>
                      <a:endParaRPr lang="en-US" sz="1800" dirty="0">
                        <a:effectLst/>
                      </a:endParaRPr>
                    </a:p>
                    <a:p>
                      <a:pPr marL="342900" marR="0" lvl="0" indent="-342900">
                        <a:lnSpc>
                          <a:spcPct val="120000"/>
                        </a:lnSpc>
                        <a:spcBef>
                          <a:spcPts val="0"/>
                        </a:spcBef>
                        <a:spcAft>
                          <a:spcPts val="0"/>
                        </a:spcAft>
                        <a:buFont typeface="Symbol"/>
                        <a:buChar char=""/>
                      </a:pPr>
                      <a:r>
                        <a:rPr lang="en-US" sz="1400" dirty="0">
                          <a:effectLst/>
                        </a:rPr>
                        <a:t>Support contacts, expectations, and communication</a:t>
                      </a:r>
                      <a:endParaRPr lang="en-US" sz="1800" dirty="0">
                        <a:effectLst/>
                      </a:endParaRPr>
                    </a:p>
                    <a:p>
                      <a:pPr marL="342900" marR="0" lvl="0" indent="-342900">
                        <a:lnSpc>
                          <a:spcPct val="120000"/>
                        </a:lnSpc>
                        <a:spcBef>
                          <a:spcPts val="0"/>
                        </a:spcBef>
                        <a:spcAft>
                          <a:spcPts val="0"/>
                        </a:spcAft>
                        <a:buFont typeface="Symbol"/>
                        <a:buChar char=""/>
                      </a:pPr>
                      <a:r>
                        <a:rPr lang="en-US" sz="1400" dirty="0">
                          <a:effectLst/>
                        </a:rPr>
                        <a:t>Review Q&amp;A process and tools</a:t>
                      </a:r>
                      <a:endParaRPr lang="en-US" sz="1800" dirty="0">
                        <a:effectLst/>
                        <a:latin typeface="Arial"/>
                        <a:ea typeface="MS PGothic"/>
                        <a:cs typeface="Times New Roman"/>
                      </a:endParaRPr>
                    </a:p>
                  </a:txBody>
                  <a:tcPr marL="68580" marR="68580" marT="0" marB="0"/>
                </a:tc>
              </a:tr>
              <a:tr h="642035">
                <a:tc>
                  <a:txBody>
                    <a:bodyPr/>
                    <a:lstStyle/>
                    <a:p>
                      <a:pPr marL="0" marR="0">
                        <a:lnSpc>
                          <a:spcPct val="120000"/>
                        </a:lnSpc>
                        <a:spcBef>
                          <a:spcPts val="0"/>
                        </a:spcBef>
                        <a:spcAft>
                          <a:spcPts val="0"/>
                        </a:spcAft>
                      </a:pPr>
                      <a:r>
                        <a:rPr lang="en-US" sz="1400">
                          <a:effectLst/>
                        </a:rPr>
                        <a:t>Session 02 (Individual Session)  </a:t>
                      </a:r>
                      <a:endParaRPr lang="en-US" sz="1800">
                        <a:effectLst/>
                        <a:latin typeface="Arial"/>
                        <a:ea typeface="MS PGothic"/>
                        <a:cs typeface="Times New Roman"/>
                      </a:endParaRPr>
                    </a:p>
                  </a:txBody>
                  <a:tcPr marL="68580" marR="68580" marT="0" marB="0"/>
                </a:tc>
                <a:tc>
                  <a:txBody>
                    <a:bodyPr/>
                    <a:lstStyle/>
                    <a:p>
                      <a:pPr marL="342900" marR="0" lvl="0" indent="-342900">
                        <a:lnSpc>
                          <a:spcPct val="120000"/>
                        </a:lnSpc>
                        <a:spcBef>
                          <a:spcPts val="0"/>
                        </a:spcBef>
                        <a:spcAft>
                          <a:spcPts val="0"/>
                        </a:spcAft>
                        <a:buFont typeface="Symbol"/>
                        <a:buChar char=""/>
                      </a:pPr>
                      <a:r>
                        <a:rPr lang="en-US" sz="1400" dirty="0">
                          <a:effectLst/>
                        </a:rPr>
                        <a:t>Review selected Project 01, Project 02, and Project 03 materials </a:t>
                      </a:r>
                      <a:endParaRPr lang="en-US" sz="1800" dirty="0">
                        <a:effectLst/>
                      </a:endParaRPr>
                    </a:p>
                    <a:p>
                      <a:pPr marL="228600" marR="0">
                        <a:lnSpc>
                          <a:spcPct val="120000"/>
                        </a:lnSpc>
                        <a:spcBef>
                          <a:spcPts val="0"/>
                        </a:spcBef>
                        <a:spcAft>
                          <a:spcPts val="0"/>
                        </a:spcAft>
                      </a:pPr>
                      <a:r>
                        <a:rPr lang="en-US" sz="1400" dirty="0">
                          <a:effectLst/>
                        </a:rPr>
                        <a:t>Reference: SDP08 Instructor Training Workbook Part 01</a:t>
                      </a:r>
                      <a:endParaRPr lang="en-US" sz="1800" dirty="0">
                        <a:effectLst/>
                        <a:latin typeface="Arial"/>
                        <a:ea typeface="MS PGothic"/>
                        <a:cs typeface="Times New Roman"/>
                      </a:endParaRPr>
                    </a:p>
                  </a:txBody>
                  <a:tcPr marL="68580" marR="68580" marT="0" marB="0"/>
                </a:tc>
              </a:tr>
              <a:tr h="642035">
                <a:tc>
                  <a:txBody>
                    <a:bodyPr/>
                    <a:lstStyle/>
                    <a:p>
                      <a:pPr marL="0" marR="0" indent="0">
                        <a:spcBef>
                          <a:spcPts val="0"/>
                        </a:spcBef>
                        <a:spcAft>
                          <a:spcPts val="0"/>
                        </a:spcAft>
                        <a:tabLst>
                          <a:tab pos="228600" algn="l"/>
                          <a:tab pos="457200" algn="l"/>
                        </a:tabLst>
                      </a:pPr>
                      <a:r>
                        <a:rPr lang="en-US" sz="1400">
                          <a:effectLst/>
                        </a:rPr>
                        <a:t>Session 03 (Individual Session) </a:t>
                      </a:r>
                      <a:endParaRPr lang="en-US" sz="1400">
                        <a:effectLst/>
                        <a:latin typeface="Calibri"/>
                        <a:ea typeface="MS PGothic"/>
                        <a:cs typeface="Times New Roman"/>
                      </a:endParaRPr>
                    </a:p>
                  </a:txBody>
                  <a:tcPr marL="68580" marR="68580" marT="0" marB="0"/>
                </a:tc>
                <a:tc>
                  <a:txBody>
                    <a:bodyPr/>
                    <a:lstStyle/>
                    <a:p>
                      <a:pPr marL="342900" marR="0" lvl="0" indent="-342900">
                        <a:lnSpc>
                          <a:spcPct val="120000"/>
                        </a:lnSpc>
                        <a:spcBef>
                          <a:spcPts val="0"/>
                        </a:spcBef>
                        <a:spcAft>
                          <a:spcPts val="0"/>
                        </a:spcAft>
                        <a:buFont typeface="Symbol"/>
                        <a:buChar char=""/>
                      </a:pPr>
                      <a:r>
                        <a:rPr lang="en-US" sz="1400" dirty="0">
                          <a:effectLst/>
                        </a:rPr>
                        <a:t>Review selected Project 04, Project 05, and Project 06 materials  </a:t>
                      </a:r>
                      <a:endParaRPr lang="en-US" sz="1800" dirty="0">
                        <a:effectLst/>
                      </a:endParaRPr>
                    </a:p>
                    <a:p>
                      <a:pPr marL="228600" marR="0">
                        <a:lnSpc>
                          <a:spcPct val="120000"/>
                        </a:lnSpc>
                        <a:spcBef>
                          <a:spcPts val="0"/>
                        </a:spcBef>
                        <a:spcAft>
                          <a:spcPts val="0"/>
                        </a:spcAft>
                      </a:pPr>
                      <a:r>
                        <a:rPr lang="en-US" sz="1400" dirty="0">
                          <a:effectLst/>
                        </a:rPr>
                        <a:t>Reference: SDP08 Instructor Training Workbook Part 02</a:t>
                      </a:r>
                      <a:endParaRPr lang="en-US" sz="1800" dirty="0">
                        <a:effectLst/>
                        <a:latin typeface="Arial"/>
                        <a:ea typeface="MS PGothic"/>
                        <a:cs typeface="Times New Roman"/>
                      </a:endParaRPr>
                    </a:p>
                  </a:txBody>
                  <a:tcPr marL="68580" marR="68580" marT="0" marB="0"/>
                </a:tc>
              </a:tr>
              <a:tr h="1308106">
                <a:tc>
                  <a:txBody>
                    <a:bodyPr/>
                    <a:lstStyle/>
                    <a:p>
                      <a:pPr marL="0" marR="0">
                        <a:lnSpc>
                          <a:spcPct val="120000"/>
                        </a:lnSpc>
                        <a:spcBef>
                          <a:spcPts val="0"/>
                        </a:spcBef>
                        <a:spcAft>
                          <a:spcPts val="0"/>
                        </a:spcAft>
                      </a:pPr>
                      <a:r>
                        <a:rPr lang="en-US" sz="1400">
                          <a:effectLst/>
                        </a:rPr>
                        <a:t>Session 04 (Group Session)</a:t>
                      </a:r>
                      <a:endParaRPr lang="en-US" sz="1800">
                        <a:effectLst/>
                        <a:latin typeface="Arial"/>
                        <a:ea typeface="MS PGothic"/>
                        <a:cs typeface="Times New Roman"/>
                      </a:endParaRPr>
                    </a:p>
                  </a:txBody>
                  <a:tcPr marL="68580" marR="68580" marT="0" marB="0"/>
                </a:tc>
                <a:tc>
                  <a:txBody>
                    <a:bodyPr/>
                    <a:lstStyle/>
                    <a:p>
                      <a:pPr marL="228600" marR="0">
                        <a:lnSpc>
                          <a:spcPct val="120000"/>
                        </a:lnSpc>
                        <a:spcBef>
                          <a:spcPts val="0"/>
                        </a:spcBef>
                        <a:spcAft>
                          <a:spcPts val="0"/>
                        </a:spcAft>
                      </a:pPr>
                      <a:r>
                        <a:rPr lang="en-US" sz="1400" dirty="0">
                          <a:effectLst/>
                        </a:rPr>
                        <a:t>Final Review with SME</a:t>
                      </a:r>
                      <a:endParaRPr lang="en-US" sz="1800" dirty="0">
                        <a:effectLst/>
                      </a:endParaRPr>
                    </a:p>
                    <a:p>
                      <a:pPr marL="342900" marR="0" lvl="0" indent="-342900">
                        <a:lnSpc>
                          <a:spcPct val="120000"/>
                        </a:lnSpc>
                        <a:spcBef>
                          <a:spcPts val="0"/>
                        </a:spcBef>
                        <a:spcAft>
                          <a:spcPts val="0"/>
                        </a:spcAft>
                        <a:buFont typeface="Symbol"/>
                        <a:buChar char=""/>
                      </a:pPr>
                      <a:r>
                        <a:rPr lang="en-US" sz="1400" dirty="0">
                          <a:effectLst/>
                        </a:rPr>
                        <a:t>Course questions and answers</a:t>
                      </a:r>
                      <a:endParaRPr lang="en-US" sz="1800" dirty="0">
                        <a:effectLst/>
                      </a:endParaRPr>
                    </a:p>
                    <a:p>
                      <a:pPr marL="342900" marR="0" lvl="0" indent="-342900">
                        <a:lnSpc>
                          <a:spcPct val="120000"/>
                        </a:lnSpc>
                        <a:spcBef>
                          <a:spcPts val="0"/>
                        </a:spcBef>
                        <a:spcAft>
                          <a:spcPts val="0"/>
                        </a:spcAft>
                        <a:buFont typeface="Symbol"/>
                        <a:buChar char=""/>
                      </a:pPr>
                      <a:r>
                        <a:rPr lang="en-US" sz="1400" dirty="0">
                          <a:effectLst/>
                        </a:rPr>
                        <a:t>Review course materials </a:t>
                      </a:r>
                      <a:endParaRPr lang="en-US" sz="1800" dirty="0">
                        <a:effectLst/>
                      </a:endParaRPr>
                    </a:p>
                    <a:p>
                      <a:pPr marL="342900" marR="0" lvl="0" indent="-342900">
                        <a:lnSpc>
                          <a:spcPct val="120000"/>
                        </a:lnSpc>
                        <a:spcBef>
                          <a:spcPts val="0"/>
                        </a:spcBef>
                        <a:spcAft>
                          <a:spcPts val="0"/>
                        </a:spcAft>
                        <a:buFont typeface="Symbol"/>
                        <a:buChar char=""/>
                      </a:pPr>
                      <a:r>
                        <a:rPr lang="en-US" sz="1400" dirty="0">
                          <a:effectLst/>
                        </a:rPr>
                        <a:t>Prepare for Certification Exam</a:t>
                      </a:r>
                      <a:endParaRPr lang="en-US" sz="1800" dirty="0">
                        <a:effectLst/>
                        <a:latin typeface="Arial"/>
                        <a:ea typeface="MS PGothic"/>
                        <a:cs typeface="Times New Roman"/>
                      </a:endParaRPr>
                    </a:p>
                  </a:txBody>
                  <a:tcPr marL="68580" marR="68580" marT="0" marB="0"/>
                </a:tc>
              </a:tr>
              <a:tr h="309000">
                <a:tc>
                  <a:txBody>
                    <a:bodyPr/>
                    <a:lstStyle/>
                    <a:p>
                      <a:pPr marL="0" marR="0">
                        <a:lnSpc>
                          <a:spcPct val="120000"/>
                        </a:lnSpc>
                        <a:spcBef>
                          <a:spcPts val="0"/>
                        </a:spcBef>
                        <a:spcAft>
                          <a:spcPts val="0"/>
                        </a:spcAft>
                      </a:pPr>
                      <a:r>
                        <a:rPr lang="en-US" sz="1400">
                          <a:effectLst/>
                        </a:rPr>
                        <a:t>Session 05 (Individual Session)</a:t>
                      </a:r>
                      <a:endParaRPr lang="en-US" sz="1800">
                        <a:effectLst/>
                        <a:latin typeface="Arial"/>
                        <a:ea typeface="MS PGothic"/>
                        <a:cs typeface="Times New Roman"/>
                      </a:endParaRPr>
                    </a:p>
                  </a:txBody>
                  <a:tcPr marL="68580" marR="68580" marT="0" marB="0"/>
                </a:tc>
                <a:tc>
                  <a:txBody>
                    <a:bodyPr/>
                    <a:lstStyle/>
                    <a:p>
                      <a:pPr marL="342900" marR="0" lvl="0" indent="-342900">
                        <a:lnSpc>
                          <a:spcPct val="120000"/>
                        </a:lnSpc>
                        <a:spcBef>
                          <a:spcPts val="0"/>
                        </a:spcBef>
                        <a:spcAft>
                          <a:spcPts val="0"/>
                        </a:spcAft>
                        <a:buFont typeface="Symbol"/>
                        <a:buChar char=""/>
                      </a:pPr>
                      <a:r>
                        <a:rPr lang="en-US" sz="1400" dirty="0">
                          <a:effectLst/>
                        </a:rPr>
                        <a:t>Complete Instructor Certification Exam</a:t>
                      </a:r>
                      <a:endParaRPr lang="en-US" sz="1800" dirty="0">
                        <a:effectLst/>
                        <a:latin typeface="Arial"/>
                        <a:ea typeface="MS PGothic"/>
                        <a:cs typeface="Times New Roman"/>
                      </a:endParaRPr>
                    </a:p>
                  </a:txBody>
                  <a:tcPr marL="68580" marR="68580" marT="0" marB="0"/>
                </a:tc>
              </a:tr>
            </a:tbl>
          </a:graphicData>
        </a:graphic>
      </p:graphicFrame>
      <p:sp>
        <p:nvSpPr>
          <p:cNvPr id="6" name="Rectangle 1"/>
          <p:cNvSpPr>
            <a:spLocks noChangeArrowheads="1"/>
          </p:cNvSpPr>
          <p:nvPr/>
        </p:nvSpPr>
        <p:spPr bwMode="auto">
          <a:xfrm>
            <a:off x="457200" y="26125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73157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132744"/>
            <a:ext cx="8894502" cy="1143000"/>
          </a:xfrm>
        </p:spPr>
        <p:txBody>
          <a:bodyPr>
            <a:normAutofit fontScale="90000"/>
          </a:bodyPr>
          <a:lstStyle/>
          <a:p>
            <a:r>
              <a:rPr lang="en-US" b="1" dirty="0" smtClean="0"/>
              <a:t>SDP08 Instructor Guide </a:t>
            </a:r>
            <a:br>
              <a:rPr lang="en-US" b="1" dirty="0" smtClean="0"/>
            </a:br>
            <a:r>
              <a:rPr lang="en-US" b="1" dirty="0" smtClean="0"/>
              <a:t>Part 01 Schedule</a:t>
            </a:r>
            <a:endParaRPr lang="en-US" b="1" dirty="0"/>
          </a:p>
        </p:txBody>
      </p:sp>
      <p:sp>
        <p:nvSpPr>
          <p:cNvPr id="3" name="TextBox 2"/>
          <p:cNvSpPr txBox="1"/>
          <p:nvPr/>
        </p:nvSpPr>
        <p:spPr>
          <a:xfrm>
            <a:off x="236483" y="5927834"/>
            <a:ext cx="2764155" cy="307777"/>
          </a:xfrm>
          <a:prstGeom prst="rect">
            <a:avLst/>
          </a:prstGeom>
          <a:noFill/>
        </p:spPr>
        <p:txBody>
          <a:bodyPr wrap="none" rtlCol="0">
            <a:spAutoFit/>
          </a:bodyPr>
          <a:lstStyle/>
          <a:p>
            <a:r>
              <a:rPr lang="en-US" sz="1400" dirty="0" smtClean="0"/>
              <a:t>*SCD = Scheduled Completion Date</a:t>
            </a:r>
            <a:endParaRPr lang="en-US" sz="1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5190485"/>
              </p:ext>
            </p:extLst>
          </p:nvPr>
        </p:nvGraphicFramePr>
        <p:xfrm>
          <a:off x="340337" y="1400174"/>
          <a:ext cx="8098812" cy="4527659"/>
        </p:xfrm>
        <a:graphic>
          <a:graphicData uri="http://schemas.openxmlformats.org/drawingml/2006/table">
            <a:tbl>
              <a:tblPr firstRow="1" firstCol="1" lastRow="1" lastCol="1" bandRow="1" bandCol="1">
                <a:tableStyleId>{5C22544A-7EE6-4342-B048-85BDC9FD1C3A}</a:tableStyleId>
              </a:tblPr>
              <a:tblGrid>
                <a:gridCol w="2024703"/>
                <a:gridCol w="2024703"/>
                <a:gridCol w="2024703"/>
                <a:gridCol w="2024703"/>
              </a:tblGrid>
              <a:tr h="505361">
                <a:tc>
                  <a:txBody>
                    <a:bodyPr/>
                    <a:lstStyle/>
                    <a:p>
                      <a:pPr marL="0" marR="0" algn="ctr">
                        <a:lnSpc>
                          <a:spcPct val="115000"/>
                        </a:lnSpc>
                        <a:spcBef>
                          <a:spcPts val="0"/>
                        </a:spcBef>
                        <a:spcAft>
                          <a:spcPts val="0"/>
                        </a:spcAft>
                      </a:pPr>
                      <a:r>
                        <a:rPr lang="en-US" sz="1200" dirty="0">
                          <a:effectLst/>
                        </a:rPr>
                        <a:t>Topics</a:t>
                      </a:r>
                      <a:endParaRPr lang="en-US" sz="1400" dirty="0">
                        <a:effectLst/>
                        <a:latin typeface="Calibri"/>
                        <a:ea typeface="Calibri"/>
                        <a:cs typeface="Times New Roman"/>
                      </a:endParaRPr>
                    </a:p>
                  </a:txBody>
                  <a:tcPr marL="49096" marR="49096" marT="0" marB="0"/>
                </a:tc>
                <a:tc>
                  <a:txBody>
                    <a:bodyPr/>
                    <a:lstStyle/>
                    <a:p>
                      <a:pPr marL="0" marR="0" algn="ctr">
                        <a:lnSpc>
                          <a:spcPct val="115000"/>
                        </a:lnSpc>
                        <a:spcBef>
                          <a:spcPts val="0"/>
                        </a:spcBef>
                        <a:spcAft>
                          <a:spcPts val="0"/>
                        </a:spcAft>
                      </a:pPr>
                      <a:r>
                        <a:rPr lang="en-US" sz="1200">
                          <a:effectLst/>
                        </a:rPr>
                        <a:t>Assignments </a:t>
                      </a:r>
                      <a:endParaRPr lang="en-US" sz="1400">
                        <a:effectLst/>
                        <a:latin typeface="Calibri"/>
                        <a:ea typeface="Calibri"/>
                        <a:cs typeface="Times New Roman"/>
                      </a:endParaRPr>
                    </a:p>
                  </a:txBody>
                  <a:tcPr marL="49096" marR="49096" marT="0" marB="0"/>
                </a:tc>
                <a:tc>
                  <a:txBody>
                    <a:bodyPr/>
                    <a:lstStyle/>
                    <a:p>
                      <a:pPr marL="0" marR="0" algn="ctr">
                        <a:lnSpc>
                          <a:spcPct val="115000"/>
                        </a:lnSpc>
                        <a:spcBef>
                          <a:spcPts val="0"/>
                        </a:spcBef>
                        <a:spcAft>
                          <a:spcPts val="0"/>
                        </a:spcAft>
                      </a:pPr>
                      <a:r>
                        <a:rPr lang="en-US" sz="1200">
                          <a:effectLst/>
                        </a:rPr>
                        <a:t>Activity</a:t>
                      </a:r>
                      <a:endParaRPr lang="en-US" sz="1400">
                        <a:effectLst/>
                        <a:latin typeface="Calibri"/>
                        <a:ea typeface="Calibri"/>
                        <a:cs typeface="Times New Roman"/>
                      </a:endParaRPr>
                    </a:p>
                  </a:txBody>
                  <a:tcPr marL="49096" marR="49096" marT="0" marB="0"/>
                </a:tc>
                <a:tc>
                  <a:txBody>
                    <a:bodyPr/>
                    <a:lstStyle/>
                    <a:p>
                      <a:pPr marL="0" marR="0" algn="ctr">
                        <a:lnSpc>
                          <a:spcPct val="115000"/>
                        </a:lnSpc>
                        <a:spcBef>
                          <a:spcPts val="0"/>
                        </a:spcBef>
                        <a:spcAft>
                          <a:spcPts val="0"/>
                        </a:spcAft>
                      </a:pPr>
                      <a:r>
                        <a:rPr lang="en-US" sz="1200">
                          <a:effectLst/>
                        </a:rPr>
                        <a:t>Suggested Completion Date</a:t>
                      </a:r>
                      <a:endParaRPr lang="en-US" sz="1400">
                        <a:effectLst/>
                        <a:latin typeface="Calibri"/>
                        <a:ea typeface="Calibri"/>
                        <a:cs typeface="Times New Roman"/>
                      </a:endParaRPr>
                    </a:p>
                  </a:txBody>
                  <a:tcPr marL="49096" marR="49096" marT="0" marB="0"/>
                </a:tc>
              </a:tr>
              <a:tr h="4022298">
                <a:tc>
                  <a:txBody>
                    <a:bodyPr/>
                    <a:lstStyle/>
                    <a:p>
                      <a:pPr marL="0" marR="0" indent="0">
                        <a:spcBef>
                          <a:spcPts val="0"/>
                        </a:spcBef>
                        <a:spcAft>
                          <a:spcPts val="0"/>
                        </a:spcAft>
                        <a:tabLst>
                          <a:tab pos="228600" algn="l"/>
                          <a:tab pos="457200" algn="l"/>
                        </a:tabLst>
                      </a:pPr>
                      <a:r>
                        <a:rPr lang="en-US" sz="1200" dirty="0">
                          <a:effectLst/>
                        </a:rPr>
                        <a:t>Part 01 (Course Documentation and Grading)</a:t>
                      </a:r>
                    </a:p>
                    <a:p>
                      <a:pPr marL="0" marR="0" indent="0">
                        <a:spcBef>
                          <a:spcPts val="0"/>
                        </a:spcBef>
                        <a:spcAft>
                          <a:spcPts val="0"/>
                        </a:spcAft>
                        <a:tabLst>
                          <a:tab pos="228600" algn="l"/>
                          <a:tab pos="457200" algn="l"/>
                        </a:tabLst>
                      </a:pPr>
                      <a:r>
                        <a:rPr lang="en-US" sz="1200" dirty="0">
                          <a:effectLst/>
                        </a:rPr>
                        <a:t> </a:t>
                      </a:r>
                      <a:endParaRPr lang="en-US" sz="1200" dirty="0">
                        <a:effectLst/>
                        <a:latin typeface="Calibri"/>
                        <a:ea typeface="MS Mincho"/>
                        <a:cs typeface="Times New Roman"/>
                      </a:endParaRPr>
                    </a:p>
                  </a:txBody>
                  <a:tcPr marL="49096" marR="49096" marT="0" marB="0"/>
                </a:tc>
                <a:tc>
                  <a:txBody>
                    <a:bodyPr/>
                    <a:lstStyle/>
                    <a:p>
                      <a:pPr marL="0" marR="0">
                        <a:lnSpc>
                          <a:spcPct val="115000"/>
                        </a:lnSpc>
                        <a:spcBef>
                          <a:spcPts val="0"/>
                        </a:spcBef>
                        <a:spcAft>
                          <a:spcPts val="0"/>
                        </a:spcAft>
                      </a:pPr>
                      <a:r>
                        <a:rPr lang="en-US" sz="1200">
                          <a:effectLst/>
                        </a:rPr>
                        <a:t>Review the following course documentation</a:t>
                      </a:r>
                      <a:endParaRPr lang="en-US" sz="1400">
                        <a:effectLst/>
                      </a:endParaRPr>
                    </a:p>
                    <a:p>
                      <a:pPr marL="342900" marR="0" lvl="0" indent="-342900">
                        <a:lnSpc>
                          <a:spcPct val="120000"/>
                        </a:lnSpc>
                        <a:spcBef>
                          <a:spcPts val="0"/>
                        </a:spcBef>
                        <a:spcAft>
                          <a:spcPts val="0"/>
                        </a:spcAft>
                        <a:buFont typeface="Symbol"/>
                        <a:buChar char=""/>
                      </a:pPr>
                      <a:r>
                        <a:rPr lang="en-US" sz="1200">
                          <a:effectLst/>
                        </a:rPr>
                        <a:t>Course Schedule</a:t>
                      </a:r>
                      <a:endParaRPr lang="en-US" sz="1400">
                        <a:effectLst/>
                      </a:endParaRPr>
                    </a:p>
                    <a:p>
                      <a:pPr marL="342900" marR="0" lvl="0" indent="-342900">
                        <a:lnSpc>
                          <a:spcPct val="120000"/>
                        </a:lnSpc>
                        <a:spcBef>
                          <a:spcPts val="0"/>
                        </a:spcBef>
                        <a:spcAft>
                          <a:spcPts val="0"/>
                        </a:spcAft>
                        <a:buFont typeface="Symbol"/>
                        <a:buChar char=""/>
                      </a:pPr>
                      <a:r>
                        <a:rPr lang="en-US" sz="1200">
                          <a:effectLst/>
                        </a:rPr>
                        <a:t>Course Syllabus</a:t>
                      </a:r>
                      <a:endParaRPr lang="en-US" sz="1400">
                        <a:effectLst/>
                      </a:endParaRPr>
                    </a:p>
                    <a:p>
                      <a:pPr marL="342900" marR="0" lvl="0" indent="-342900">
                        <a:lnSpc>
                          <a:spcPct val="120000"/>
                        </a:lnSpc>
                        <a:spcBef>
                          <a:spcPts val="0"/>
                        </a:spcBef>
                        <a:spcAft>
                          <a:spcPts val="0"/>
                        </a:spcAft>
                        <a:buFont typeface="Symbol"/>
                        <a:buChar char=""/>
                      </a:pPr>
                      <a:r>
                        <a:rPr lang="en-US" sz="1200">
                          <a:effectLst/>
                        </a:rPr>
                        <a:t>Course and Project Instructors Guide</a:t>
                      </a:r>
                      <a:endParaRPr lang="en-US" sz="1400">
                        <a:effectLst/>
                      </a:endParaRPr>
                    </a:p>
                    <a:p>
                      <a:pPr marL="342900" marR="0" lvl="0" indent="-342900">
                        <a:lnSpc>
                          <a:spcPct val="120000"/>
                        </a:lnSpc>
                        <a:spcBef>
                          <a:spcPts val="0"/>
                        </a:spcBef>
                        <a:spcAft>
                          <a:spcPts val="0"/>
                        </a:spcAft>
                        <a:buFont typeface="Symbol"/>
                        <a:buChar char=""/>
                      </a:pPr>
                      <a:r>
                        <a:rPr lang="en-US" sz="1200">
                          <a:effectLst/>
                        </a:rPr>
                        <a:t>Course Grading Sheet</a:t>
                      </a:r>
                      <a:endParaRPr lang="en-US" sz="1400">
                        <a:effectLst/>
                      </a:endParaRPr>
                    </a:p>
                    <a:p>
                      <a:pPr marL="342900" marR="0" lvl="0" indent="-342900">
                        <a:lnSpc>
                          <a:spcPct val="120000"/>
                        </a:lnSpc>
                        <a:spcBef>
                          <a:spcPts val="0"/>
                        </a:spcBef>
                        <a:spcAft>
                          <a:spcPts val="0"/>
                        </a:spcAft>
                        <a:buFont typeface="Symbol"/>
                        <a:buChar char=""/>
                      </a:pPr>
                      <a:r>
                        <a:rPr lang="en-US" sz="1200">
                          <a:effectLst/>
                        </a:rPr>
                        <a:t>Project Grading Form (for Project 01)</a:t>
                      </a:r>
                      <a:endParaRPr lang="en-US" sz="1400">
                        <a:effectLst/>
                        <a:latin typeface="Calibri"/>
                        <a:ea typeface="MS Mincho"/>
                        <a:cs typeface="Times New Roman"/>
                      </a:endParaRPr>
                    </a:p>
                  </a:txBody>
                  <a:tcPr marL="49096" marR="49096" marT="0" marB="0"/>
                </a:tc>
                <a:tc>
                  <a:txBody>
                    <a:bodyPr/>
                    <a:lstStyle/>
                    <a:p>
                      <a:pPr marL="342900" marR="0" lvl="0" indent="-342900">
                        <a:lnSpc>
                          <a:spcPct val="120000"/>
                        </a:lnSpc>
                        <a:spcBef>
                          <a:spcPts val="0"/>
                        </a:spcBef>
                        <a:spcAft>
                          <a:spcPts val="0"/>
                        </a:spcAft>
                        <a:buFont typeface="Symbol"/>
                        <a:buChar char=""/>
                      </a:pPr>
                      <a:r>
                        <a:rPr lang="en-US" sz="1200">
                          <a:effectLst/>
                        </a:rPr>
                        <a:t>Answer questions on course documentation</a:t>
                      </a:r>
                      <a:endParaRPr lang="en-US" sz="1400">
                        <a:effectLst/>
                      </a:endParaRPr>
                    </a:p>
                    <a:p>
                      <a:pPr marL="342900" marR="0" lvl="0" indent="-342900">
                        <a:lnSpc>
                          <a:spcPct val="120000"/>
                        </a:lnSpc>
                        <a:spcBef>
                          <a:spcPts val="0"/>
                        </a:spcBef>
                        <a:spcAft>
                          <a:spcPts val="0"/>
                        </a:spcAft>
                        <a:buFont typeface="Symbol"/>
                        <a:buChar char=""/>
                      </a:pPr>
                      <a:r>
                        <a:rPr lang="en-US" sz="1200">
                          <a:effectLst/>
                        </a:rPr>
                        <a:t>Answer questions on course grading</a:t>
                      </a:r>
                      <a:endParaRPr lang="en-US" sz="1400">
                        <a:effectLst/>
                        <a:latin typeface="Calibri"/>
                        <a:ea typeface="MS Mincho"/>
                        <a:cs typeface="Times New Roman"/>
                      </a:endParaRPr>
                    </a:p>
                  </a:txBody>
                  <a:tcPr marL="49096" marR="49096" marT="0" marB="0"/>
                </a:tc>
                <a:tc>
                  <a:txBody>
                    <a:bodyPr/>
                    <a:lstStyle/>
                    <a:p>
                      <a:pPr marL="342900" marR="0" lvl="0" indent="-342900">
                        <a:lnSpc>
                          <a:spcPct val="120000"/>
                        </a:lnSpc>
                        <a:spcBef>
                          <a:spcPts val="0"/>
                        </a:spcBef>
                        <a:spcAft>
                          <a:spcPts val="0"/>
                        </a:spcAft>
                        <a:buFont typeface="Symbol"/>
                        <a:buChar char=""/>
                      </a:pPr>
                      <a:r>
                        <a:rPr lang="en-US" sz="1200" dirty="0">
                          <a:effectLst/>
                        </a:rPr>
                        <a:t>11/30/2012</a:t>
                      </a:r>
                      <a:endParaRPr lang="en-US" sz="1400" dirty="0">
                        <a:effectLst/>
                        <a:latin typeface="Calibri"/>
                        <a:ea typeface="MS Mincho"/>
                        <a:cs typeface="Times New Roman"/>
                      </a:endParaRPr>
                    </a:p>
                  </a:txBody>
                  <a:tcPr marL="49096" marR="49096" marT="0" marB="0"/>
                </a:tc>
              </a:tr>
            </a:tbl>
          </a:graphicData>
        </a:graphic>
      </p:graphicFrame>
    </p:spTree>
    <p:extLst>
      <p:ext uri="{BB962C8B-B14F-4D97-AF65-F5344CB8AC3E}">
        <p14:creationId xmlns:p14="http://schemas.microsoft.com/office/powerpoint/2010/main" val="1721114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132744"/>
            <a:ext cx="8894502" cy="1143000"/>
          </a:xfrm>
        </p:spPr>
        <p:txBody>
          <a:bodyPr>
            <a:normAutofit fontScale="90000"/>
          </a:bodyPr>
          <a:lstStyle/>
          <a:p>
            <a:r>
              <a:rPr lang="en-US" b="1" dirty="0" smtClean="0"/>
              <a:t>SDP08 Instructor Guide </a:t>
            </a:r>
            <a:br>
              <a:rPr lang="en-US" b="1" dirty="0" smtClean="0"/>
            </a:br>
            <a:r>
              <a:rPr lang="en-US" b="1" dirty="0" smtClean="0"/>
              <a:t>Part 01 Schedule</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6249669"/>
              </p:ext>
            </p:extLst>
          </p:nvPr>
        </p:nvGraphicFramePr>
        <p:xfrm>
          <a:off x="171450" y="1476375"/>
          <a:ext cx="8808776" cy="4704588"/>
        </p:xfrm>
        <a:graphic>
          <a:graphicData uri="http://schemas.openxmlformats.org/drawingml/2006/table">
            <a:tbl>
              <a:tblPr firstRow="1" firstCol="1" lastRow="1" lastCol="1" bandRow="1" bandCol="1">
                <a:tableStyleId>{5C22544A-7EE6-4342-B048-85BDC9FD1C3A}</a:tableStyleId>
              </a:tblPr>
              <a:tblGrid>
                <a:gridCol w="2202194"/>
                <a:gridCol w="2202194"/>
                <a:gridCol w="2202194"/>
                <a:gridCol w="2202194"/>
              </a:tblGrid>
              <a:tr h="4691761">
                <a:tc>
                  <a:txBody>
                    <a:bodyPr/>
                    <a:lstStyle/>
                    <a:p>
                      <a:pPr marL="0" marR="0">
                        <a:lnSpc>
                          <a:spcPct val="115000"/>
                        </a:lnSpc>
                        <a:spcBef>
                          <a:spcPts val="0"/>
                        </a:spcBef>
                        <a:spcAft>
                          <a:spcPts val="0"/>
                        </a:spcAft>
                      </a:pPr>
                      <a:r>
                        <a:rPr lang="en-US" sz="1050" dirty="0">
                          <a:effectLst/>
                        </a:rPr>
                        <a:t>Part 01 (Project 01, Project 02, and Project 03)  </a:t>
                      </a:r>
                      <a:endParaRPr lang="en-US" sz="1100" dirty="0">
                        <a:effectLst/>
                      </a:endParaRPr>
                    </a:p>
                    <a:p>
                      <a:pPr marL="342900" marR="0" lvl="0" indent="-342900">
                        <a:lnSpc>
                          <a:spcPct val="120000"/>
                        </a:lnSpc>
                        <a:spcBef>
                          <a:spcPts val="0"/>
                        </a:spcBef>
                        <a:spcAft>
                          <a:spcPts val="0"/>
                        </a:spcAft>
                        <a:buFont typeface="Symbol"/>
                        <a:buChar char=""/>
                      </a:pPr>
                      <a:r>
                        <a:rPr lang="en-US" sz="1050" dirty="0">
                          <a:effectLst/>
                        </a:rPr>
                        <a:t>Review selected Project 01, Project 02, and Project 03 materials </a:t>
                      </a:r>
                      <a:endParaRPr lang="en-US" sz="1100" dirty="0">
                        <a:effectLst/>
                      </a:endParaRPr>
                    </a:p>
                    <a:p>
                      <a:pPr marL="0" marR="0">
                        <a:lnSpc>
                          <a:spcPct val="115000"/>
                        </a:lnSpc>
                        <a:spcBef>
                          <a:spcPts val="0"/>
                        </a:spcBef>
                        <a:spcAft>
                          <a:spcPts val="0"/>
                        </a:spcAft>
                      </a:pPr>
                      <a:r>
                        <a:rPr lang="en-US" sz="1050" dirty="0">
                          <a:effectLst/>
                        </a:rPr>
                        <a:t> </a:t>
                      </a:r>
                      <a:endParaRPr lang="en-US" sz="1100" dirty="0">
                        <a:effectLst/>
                        <a:latin typeface="Calibri"/>
                        <a:ea typeface="Calibri"/>
                        <a:cs typeface="Times New Roman"/>
                      </a:endParaRPr>
                    </a:p>
                  </a:txBody>
                  <a:tcPr marL="49096" marR="49096" marT="0" marB="0"/>
                </a:tc>
                <a:tc>
                  <a:txBody>
                    <a:bodyPr/>
                    <a:lstStyle/>
                    <a:p>
                      <a:pPr marL="0" marR="0">
                        <a:lnSpc>
                          <a:spcPct val="115000"/>
                        </a:lnSpc>
                        <a:spcBef>
                          <a:spcPts val="0"/>
                        </a:spcBef>
                        <a:spcAft>
                          <a:spcPts val="0"/>
                        </a:spcAft>
                      </a:pPr>
                      <a:r>
                        <a:rPr lang="en-US" sz="1050" dirty="0">
                          <a:effectLst/>
                        </a:rPr>
                        <a:t>Review all project level documents for Project 01, Project 02, and Project 03</a:t>
                      </a:r>
                      <a:endParaRPr lang="en-US" sz="1100" dirty="0">
                        <a:effectLst/>
                      </a:endParaRPr>
                    </a:p>
                    <a:p>
                      <a:pPr marL="342900" marR="0" lvl="0" indent="-342900">
                        <a:lnSpc>
                          <a:spcPct val="120000"/>
                        </a:lnSpc>
                        <a:spcBef>
                          <a:spcPts val="0"/>
                        </a:spcBef>
                        <a:spcAft>
                          <a:spcPts val="0"/>
                        </a:spcAft>
                        <a:buFont typeface="Symbol"/>
                        <a:buChar char=""/>
                      </a:pPr>
                      <a:r>
                        <a:rPr lang="en-US" sz="1050" dirty="0">
                          <a:effectLst/>
                        </a:rPr>
                        <a:t>Customer Email</a:t>
                      </a:r>
                      <a:endParaRPr lang="en-US" sz="1100" dirty="0">
                        <a:effectLst/>
                      </a:endParaRPr>
                    </a:p>
                    <a:p>
                      <a:pPr marL="342900" marR="0" lvl="0" indent="-342900">
                        <a:lnSpc>
                          <a:spcPct val="120000"/>
                        </a:lnSpc>
                        <a:spcBef>
                          <a:spcPts val="0"/>
                        </a:spcBef>
                        <a:spcAft>
                          <a:spcPts val="0"/>
                        </a:spcAft>
                        <a:buFont typeface="Symbol"/>
                        <a:buChar char=""/>
                      </a:pPr>
                      <a:r>
                        <a:rPr lang="en-US" sz="1050" dirty="0">
                          <a:effectLst/>
                        </a:rPr>
                        <a:t>Manager Email</a:t>
                      </a:r>
                      <a:endParaRPr lang="en-US" sz="1100" dirty="0">
                        <a:effectLst/>
                      </a:endParaRPr>
                    </a:p>
                    <a:p>
                      <a:pPr marL="342900" marR="0" lvl="0" indent="-342900">
                        <a:lnSpc>
                          <a:spcPct val="120000"/>
                        </a:lnSpc>
                        <a:spcBef>
                          <a:spcPts val="0"/>
                        </a:spcBef>
                        <a:spcAft>
                          <a:spcPts val="0"/>
                        </a:spcAft>
                        <a:buFont typeface="Symbol"/>
                        <a:buChar char=""/>
                      </a:pPr>
                      <a:r>
                        <a:rPr lang="en-US" sz="1050" dirty="0">
                          <a:effectLst/>
                        </a:rPr>
                        <a:t>Project Requirements</a:t>
                      </a:r>
                      <a:endParaRPr lang="en-US" sz="1100" dirty="0">
                        <a:effectLst/>
                      </a:endParaRPr>
                    </a:p>
                    <a:p>
                      <a:pPr marL="342900" marR="0" lvl="0" indent="-342900">
                        <a:lnSpc>
                          <a:spcPct val="120000"/>
                        </a:lnSpc>
                        <a:spcBef>
                          <a:spcPts val="0"/>
                        </a:spcBef>
                        <a:spcAft>
                          <a:spcPts val="0"/>
                        </a:spcAft>
                        <a:buFont typeface="Symbol"/>
                        <a:buChar char=""/>
                      </a:pPr>
                      <a:r>
                        <a:rPr lang="en-US" sz="1050" dirty="0">
                          <a:effectLst/>
                        </a:rPr>
                        <a:t>Help &amp; Hints</a:t>
                      </a:r>
                      <a:endParaRPr lang="en-US" sz="1100" dirty="0">
                        <a:effectLst/>
                      </a:endParaRPr>
                    </a:p>
                    <a:p>
                      <a:pPr marL="342900" marR="0" lvl="0" indent="-342900">
                        <a:lnSpc>
                          <a:spcPct val="120000"/>
                        </a:lnSpc>
                        <a:spcBef>
                          <a:spcPts val="0"/>
                        </a:spcBef>
                        <a:spcAft>
                          <a:spcPts val="0"/>
                        </a:spcAft>
                        <a:buFont typeface="Symbol"/>
                        <a:buChar char=""/>
                      </a:pPr>
                      <a:r>
                        <a:rPr lang="en-US" sz="1050" dirty="0">
                          <a:effectLst/>
                        </a:rPr>
                        <a:t>Project Grading Form</a:t>
                      </a:r>
                      <a:endParaRPr lang="en-US" sz="1100" dirty="0">
                        <a:effectLst/>
                      </a:endParaRPr>
                    </a:p>
                    <a:p>
                      <a:pPr marL="342900" marR="0" lvl="0" indent="-342900">
                        <a:lnSpc>
                          <a:spcPct val="120000"/>
                        </a:lnSpc>
                        <a:spcBef>
                          <a:spcPts val="0"/>
                        </a:spcBef>
                        <a:spcAft>
                          <a:spcPts val="0"/>
                        </a:spcAft>
                        <a:buFont typeface="Symbol"/>
                        <a:buChar char=""/>
                      </a:pPr>
                      <a:r>
                        <a:rPr lang="en-US" sz="1050" dirty="0">
                          <a:effectLst/>
                        </a:rPr>
                        <a:t>Project Solution</a:t>
                      </a:r>
                      <a:endParaRPr lang="en-US" sz="1100" dirty="0">
                        <a:effectLst/>
                      </a:endParaRPr>
                    </a:p>
                    <a:p>
                      <a:pPr marL="0" marR="0">
                        <a:lnSpc>
                          <a:spcPct val="115000"/>
                        </a:lnSpc>
                        <a:spcBef>
                          <a:spcPts val="0"/>
                        </a:spcBef>
                        <a:spcAft>
                          <a:spcPts val="0"/>
                        </a:spcAft>
                      </a:pPr>
                      <a:r>
                        <a:rPr lang="en-US" sz="1050" dirty="0">
                          <a:effectLst/>
                        </a:rPr>
                        <a:t> </a:t>
                      </a:r>
                      <a:endParaRPr lang="en-US" sz="1100" dirty="0">
                        <a:effectLst/>
                      </a:endParaRPr>
                    </a:p>
                    <a:p>
                      <a:pPr marL="0" marR="0">
                        <a:lnSpc>
                          <a:spcPct val="115000"/>
                        </a:lnSpc>
                        <a:spcBef>
                          <a:spcPts val="0"/>
                        </a:spcBef>
                        <a:spcAft>
                          <a:spcPts val="0"/>
                        </a:spcAft>
                      </a:pPr>
                      <a:r>
                        <a:rPr lang="en-US" sz="1050" dirty="0">
                          <a:effectLst/>
                        </a:rPr>
                        <a:t>Complete the following exercises and assessments</a:t>
                      </a:r>
                      <a:endParaRPr lang="en-US" sz="1100" dirty="0">
                        <a:effectLst/>
                      </a:endParaRPr>
                    </a:p>
                    <a:p>
                      <a:pPr marL="342900" marR="0" lvl="0" indent="-342900">
                        <a:lnSpc>
                          <a:spcPct val="120000"/>
                        </a:lnSpc>
                        <a:spcBef>
                          <a:spcPts val="0"/>
                        </a:spcBef>
                        <a:spcAft>
                          <a:spcPts val="0"/>
                        </a:spcAft>
                        <a:buFont typeface="Symbol"/>
                        <a:buChar char=""/>
                      </a:pPr>
                      <a:r>
                        <a:rPr lang="en-US" sz="1050" dirty="0">
                          <a:effectLst/>
                        </a:rPr>
                        <a:t>Exercise 01, 10, 16, 22</a:t>
                      </a:r>
                      <a:endParaRPr lang="en-US" sz="1100" dirty="0">
                        <a:effectLst/>
                      </a:endParaRPr>
                    </a:p>
                    <a:p>
                      <a:pPr marL="342900" marR="0" lvl="0" indent="-342900">
                        <a:lnSpc>
                          <a:spcPct val="120000"/>
                        </a:lnSpc>
                        <a:spcBef>
                          <a:spcPts val="0"/>
                        </a:spcBef>
                        <a:spcAft>
                          <a:spcPts val="0"/>
                        </a:spcAft>
                        <a:buFont typeface="Symbol"/>
                        <a:buChar char=""/>
                      </a:pPr>
                      <a:r>
                        <a:rPr lang="en-US" sz="1050" dirty="0">
                          <a:effectLst/>
                        </a:rPr>
                        <a:t>Assessment 02, Mid-Semester Exam </a:t>
                      </a:r>
                      <a:endParaRPr lang="en-US" sz="1100" dirty="0">
                        <a:effectLst/>
                      </a:endParaRPr>
                    </a:p>
                    <a:p>
                      <a:pPr marL="0" marR="0">
                        <a:lnSpc>
                          <a:spcPct val="115000"/>
                        </a:lnSpc>
                        <a:spcBef>
                          <a:spcPts val="0"/>
                        </a:spcBef>
                        <a:spcAft>
                          <a:spcPts val="0"/>
                        </a:spcAft>
                      </a:pPr>
                      <a:r>
                        <a:rPr lang="en-US" sz="1050" dirty="0">
                          <a:effectLst/>
                        </a:rPr>
                        <a:t> </a:t>
                      </a:r>
                      <a:endParaRPr lang="en-US" sz="1100" dirty="0">
                        <a:effectLst/>
                      </a:endParaRPr>
                    </a:p>
                    <a:p>
                      <a:pPr marL="0" marR="0">
                        <a:lnSpc>
                          <a:spcPct val="115000"/>
                        </a:lnSpc>
                        <a:spcBef>
                          <a:spcPts val="0"/>
                        </a:spcBef>
                        <a:spcAft>
                          <a:spcPts val="0"/>
                        </a:spcAft>
                      </a:pPr>
                      <a:r>
                        <a:rPr lang="en-US" sz="1050" dirty="0">
                          <a:effectLst/>
                        </a:rPr>
                        <a:t>Review Project Status Report used in Class 09</a:t>
                      </a:r>
                      <a:endParaRPr lang="en-US" sz="1100" dirty="0">
                        <a:effectLst/>
                      </a:endParaRPr>
                    </a:p>
                    <a:p>
                      <a:pPr marL="342900" marR="0" lvl="0" indent="-342900">
                        <a:lnSpc>
                          <a:spcPct val="120000"/>
                        </a:lnSpc>
                        <a:spcBef>
                          <a:spcPts val="0"/>
                        </a:spcBef>
                        <a:spcAft>
                          <a:spcPts val="0"/>
                        </a:spcAft>
                        <a:buFont typeface="Symbol"/>
                        <a:buChar char=""/>
                      </a:pPr>
                      <a:r>
                        <a:rPr lang="en-US" sz="1050" dirty="0">
                          <a:effectLst/>
                        </a:rPr>
                        <a:t>Status Report Version 02</a:t>
                      </a:r>
                      <a:endParaRPr lang="en-US" sz="1100" dirty="0">
                        <a:effectLst/>
                      </a:endParaRPr>
                    </a:p>
                    <a:p>
                      <a:pPr marL="0" marR="0">
                        <a:lnSpc>
                          <a:spcPct val="115000"/>
                        </a:lnSpc>
                        <a:spcBef>
                          <a:spcPts val="0"/>
                        </a:spcBef>
                        <a:spcAft>
                          <a:spcPts val="0"/>
                        </a:spcAft>
                      </a:pPr>
                      <a:r>
                        <a:rPr lang="en-US" sz="1050" dirty="0">
                          <a:effectLst/>
                        </a:rPr>
                        <a:t> </a:t>
                      </a:r>
                      <a:endParaRPr lang="en-US" sz="1100" dirty="0">
                        <a:effectLst/>
                      </a:endParaRPr>
                    </a:p>
                    <a:p>
                      <a:pPr marL="0" marR="0">
                        <a:lnSpc>
                          <a:spcPct val="115000"/>
                        </a:lnSpc>
                        <a:spcBef>
                          <a:spcPts val="0"/>
                        </a:spcBef>
                        <a:spcAft>
                          <a:spcPts val="0"/>
                        </a:spcAft>
                      </a:pPr>
                      <a:r>
                        <a:rPr lang="en-US" sz="1050" dirty="0">
                          <a:effectLst/>
                        </a:rPr>
                        <a:t>Review instructor resources for Class 10</a:t>
                      </a:r>
                      <a:endParaRPr lang="en-US" sz="1100" dirty="0">
                        <a:effectLst/>
                      </a:endParaRPr>
                    </a:p>
                    <a:p>
                      <a:pPr marL="342900" marR="0" lvl="0" indent="-342900">
                        <a:lnSpc>
                          <a:spcPct val="120000"/>
                        </a:lnSpc>
                        <a:spcBef>
                          <a:spcPts val="0"/>
                        </a:spcBef>
                        <a:spcAft>
                          <a:spcPts val="0"/>
                        </a:spcAft>
                        <a:buFont typeface="Symbol"/>
                        <a:buChar char=""/>
                      </a:pPr>
                      <a:r>
                        <a:rPr lang="en-US" sz="1050" dirty="0">
                          <a:effectLst/>
                        </a:rPr>
                        <a:t>Week 04 Instructor Guide (Class 10 portion)</a:t>
                      </a:r>
                      <a:endParaRPr lang="en-US" sz="1100" dirty="0">
                        <a:effectLst/>
                      </a:endParaRPr>
                    </a:p>
                    <a:p>
                      <a:pPr marL="342900" marR="0" lvl="0" indent="-342900">
                        <a:lnSpc>
                          <a:spcPct val="120000"/>
                        </a:lnSpc>
                        <a:spcBef>
                          <a:spcPts val="0"/>
                        </a:spcBef>
                        <a:spcAft>
                          <a:spcPts val="0"/>
                        </a:spcAft>
                        <a:buFont typeface="Symbol"/>
                        <a:buChar char=""/>
                      </a:pPr>
                      <a:r>
                        <a:rPr lang="en-US" sz="1050" dirty="0">
                          <a:effectLst/>
                        </a:rPr>
                        <a:t>Class 10 Slides</a:t>
                      </a:r>
                      <a:endParaRPr lang="en-US" sz="1100" dirty="0">
                        <a:effectLst/>
                        <a:latin typeface="Calibri"/>
                        <a:ea typeface="MS Mincho"/>
                        <a:cs typeface="Times New Roman"/>
                      </a:endParaRPr>
                    </a:p>
                  </a:txBody>
                  <a:tcPr marL="49096" marR="49096" marT="0" marB="0"/>
                </a:tc>
                <a:tc>
                  <a:txBody>
                    <a:bodyPr/>
                    <a:lstStyle/>
                    <a:p>
                      <a:pPr marL="342900" marR="0" lvl="0" indent="-342900">
                        <a:lnSpc>
                          <a:spcPct val="120000"/>
                        </a:lnSpc>
                        <a:spcBef>
                          <a:spcPts val="0"/>
                        </a:spcBef>
                        <a:spcAft>
                          <a:spcPts val="0"/>
                        </a:spcAft>
                        <a:buFont typeface="Symbol"/>
                        <a:buChar char=""/>
                      </a:pPr>
                      <a:r>
                        <a:rPr lang="en-US" sz="1050" dirty="0">
                          <a:effectLst/>
                        </a:rPr>
                        <a:t>Answer questions on Projects 01, Project 02, and Project 03</a:t>
                      </a:r>
                      <a:endParaRPr lang="en-US" sz="1100" dirty="0">
                        <a:effectLst/>
                      </a:endParaRPr>
                    </a:p>
                    <a:p>
                      <a:pPr marL="342900" marR="0" lvl="0" indent="-342900">
                        <a:lnSpc>
                          <a:spcPct val="120000"/>
                        </a:lnSpc>
                        <a:spcBef>
                          <a:spcPts val="0"/>
                        </a:spcBef>
                        <a:spcAft>
                          <a:spcPts val="0"/>
                        </a:spcAft>
                        <a:buFont typeface="Symbol"/>
                        <a:buChar char=""/>
                      </a:pPr>
                      <a:r>
                        <a:rPr lang="en-US" sz="1050" dirty="0">
                          <a:effectLst/>
                        </a:rPr>
                        <a:t>After completing the referenced exercises and assessments, review the associated solution documents (Note: There is no Solution document for Exercise 01)</a:t>
                      </a:r>
                      <a:endParaRPr lang="en-US" sz="1100" dirty="0">
                        <a:effectLst/>
                      </a:endParaRPr>
                    </a:p>
                    <a:p>
                      <a:pPr marL="342900" marR="0" lvl="0" indent="-342900">
                        <a:lnSpc>
                          <a:spcPct val="120000"/>
                        </a:lnSpc>
                        <a:spcBef>
                          <a:spcPts val="0"/>
                        </a:spcBef>
                        <a:spcAft>
                          <a:spcPts val="0"/>
                        </a:spcAft>
                        <a:buFont typeface="Symbol"/>
                        <a:buChar char=""/>
                      </a:pPr>
                      <a:r>
                        <a:rPr lang="en-US" sz="1050" dirty="0">
                          <a:effectLst/>
                        </a:rPr>
                        <a:t>Answer questions on Status Report </a:t>
                      </a:r>
                      <a:endParaRPr lang="en-US" sz="1100" dirty="0">
                        <a:effectLst/>
                      </a:endParaRPr>
                    </a:p>
                    <a:p>
                      <a:pPr marL="342900" marR="0" lvl="0" indent="-342900">
                        <a:lnSpc>
                          <a:spcPct val="120000"/>
                        </a:lnSpc>
                        <a:spcBef>
                          <a:spcPts val="0"/>
                        </a:spcBef>
                        <a:spcAft>
                          <a:spcPts val="0"/>
                        </a:spcAft>
                        <a:buFont typeface="Symbol"/>
                        <a:buChar char=""/>
                      </a:pPr>
                      <a:r>
                        <a:rPr lang="en-US" sz="1050" dirty="0">
                          <a:effectLst/>
                        </a:rPr>
                        <a:t>Answer questions on Class 10 instructor resources</a:t>
                      </a:r>
                      <a:endParaRPr lang="en-US" sz="1100" dirty="0">
                        <a:effectLst/>
                        <a:latin typeface="Calibri"/>
                        <a:ea typeface="MS Mincho"/>
                        <a:cs typeface="Times New Roman"/>
                      </a:endParaRPr>
                    </a:p>
                  </a:txBody>
                  <a:tcPr marL="49096" marR="49096" marT="0" marB="0"/>
                </a:tc>
                <a:tc>
                  <a:txBody>
                    <a:bodyPr/>
                    <a:lstStyle/>
                    <a:p>
                      <a:pPr marL="342900" marR="0" lvl="0" indent="-342900">
                        <a:lnSpc>
                          <a:spcPct val="120000"/>
                        </a:lnSpc>
                        <a:spcBef>
                          <a:spcPts val="0"/>
                        </a:spcBef>
                        <a:spcAft>
                          <a:spcPts val="0"/>
                        </a:spcAft>
                        <a:buFont typeface="Symbol"/>
                        <a:buChar char=""/>
                      </a:pPr>
                      <a:r>
                        <a:rPr lang="en-US" sz="1050" dirty="0">
                          <a:effectLst/>
                        </a:rPr>
                        <a:t>11/30/2012</a:t>
                      </a:r>
                      <a:endParaRPr lang="en-US" sz="1100" dirty="0">
                        <a:effectLst/>
                        <a:latin typeface="Calibri"/>
                        <a:ea typeface="MS Mincho"/>
                        <a:cs typeface="Times New Roman"/>
                      </a:endParaRPr>
                    </a:p>
                  </a:txBody>
                  <a:tcPr marL="49096" marR="49096" marT="0" marB="0"/>
                </a:tc>
              </a:tr>
            </a:tbl>
          </a:graphicData>
        </a:graphic>
      </p:graphicFrame>
    </p:spTree>
    <p:extLst>
      <p:ext uri="{BB962C8B-B14F-4D97-AF65-F5344CB8AC3E}">
        <p14:creationId xmlns:p14="http://schemas.microsoft.com/office/powerpoint/2010/main" val="2154614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b="1" dirty="0" smtClean="0"/>
              <a:t>Support Contacts</a:t>
            </a:r>
            <a:endParaRPr lang="en-US" b="1" dirty="0"/>
          </a:p>
        </p:txBody>
      </p:sp>
      <p:sp>
        <p:nvSpPr>
          <p:cNvPr id="13" name="Content Placeholder 2"/>
          <p:cNvSpPr>
            <a:spLocks noGrp="1"/>
          </p:cNvSpPr>
          <p:nvPr>
            <p:ph sz="half" idx="1"/>
          </p:nvPr>
        </p:nvSpPr>
        <p:spPr/>
        <p:txBody>
          <a:bodyPr>
            <a:normAutofit/>
          </a:bodyPr>
          <a:lstStyle/>
          <a:p>
            <a:endParaRPr lang="en-US" dirty="0" smtClean="0"/>
          </a:p>
          <a:p>
            <a:endParaRPr lang="en-US" dirty="0"/>
          </a:p>
          <a:p>
            <a:endParaRPr lang="en-US" dirty="0" smtClean="0"/>
          </a:p>
          <a:p>
            <a:r>
              <a:rPr lang="en-US" dirty="0" smtClean="0"/>
              <a:t>Piazza</a:t>
            </a:r>
          </a:p>
          <a:p>
            <a:pPr lvl="1"/>
            <a:r>
              <a:rPr lang="en-US" dirty="0" smtClean="0"/>
              <a:t>Q&amp;A Public forum</a:t>
            </a:r>
          </a:p>
          <a:p>
            <a:pPr marL="0" indent="0" algn="ctr">
              <a:buNone/>
            </a:pPr>
            <a:r>
              <a:rPr lang="en-US" dirty="0" smtClean="0">
                <a:hlinkClick r:id="rId3"/>
              </a:rPr>
              <a:t>https</a:t>
            </a:r>
            <a:r>
              <a:rPr lang="en-US" dirty="0">
                <a:hlinkClick r:id="rId3"/>
              </a:rPr>
              <a:t>:/</a:t>
            </a:r>
            <a:r>
              <a:rPr lang="en-US" dirty="0" smtClean="0">
                <a:hlinkClick r:id="rId3"/>
              </a:rPr>
              <a:t>/piazza.com/</a:t>
            </a:r>
            <a:endParaRPr lang="en-US" dirty="0" smtClean="0"/>
          </a:p>
          <a:p>
            <a:pPr marL="0" indent="0">
              <a:buNone/>
            </a:pPr>
            <a:r>
              <a:rPr lang="en-US" dirty="0" smtClean="0"/>
              <a:t> </a:t>
            </a:r>
            <a:endParaRPr lang="en-US" dirty="0"/>
          </a:p>
        </p:txBody>
      </p:sp>
      <p:sp>
        <p:nvSpPr>
          <p:cNvPr id="2" name="Content Placeholder 1"/>
          <p:cNvSpPr>
            <a:spLocks noGrp="1"/>
          </p:cNvSpPr>
          <p:nvPr>
            <p:ph sz="half" idx="2"/>
          </p:nvPr>
        </p:nvSpPr>
        <p:spPr>
          <a:xfrm>
            <a:off x="4648200" y="1600200"/>
            <a:ext cx="4338376" cy="4525963"/>
          </a:xfrm>
        </p:spPr>
        <p:txBody>
          <a:bodyPr>
            <a:normAutofit/>
          </a:bodyPr>
          <a:lstStyle/>
          <a:p>
            <a:endParaRPr lang="en-US" dirty="0" smtClean="0"/>
          </a:p>
          <a:p>
            <a:endParaRPr lang="en-US" dirty="0" smtClean="0"/>
          </a:p>
          <a:p>
            <a:endParaRPr lang="en-US" dirty="0"/>
          </a:p>
          <a:p>
            <a:r>
              <a:rPr lang="en-US" dirty="0" smtClean="0"/>
              <a:t>Email</a:t>
            </a:r>
          </a:p>
          <a:p>
            <a:pPr lvl="1"/>
            <a:r>
              <a:rPr lang="en-US" dirty="0" smtClean="0"/>
              <a:t>Private message</a:t>
            </a:r>
            <a:endParaRPr lang="en-US" dirty="0" smtClean="0">
              <a:hlinkClick r:id="rId4"/>
            </a:endParaRPr>
          </a:p>
          <a:p>
            <a:pPr marL="0" indent="0">
              <a:buNone/>
            </a:pPr>
            <a:r>
              <a:rPr lang="en-US" dirty="0" smtClean="0">
                <a:hlinkClick r:id="rId4"/>
              </a:rPr>
              <a:t>sdpsupport</a:t>
            </a:r>
            <a:r>
              <a:rPr lang="en-US" dirty="0">
                <a:hlinkClick r:id="rId4"/>
              </a:rPr>
              <a:t>@icarnegie.com</a:t>
            </a:r>
            <a:endParaRPr lang="en-US" dirty="0"/>
          </a:p>
          <a:p>
            <a:endParaRPr lang="en-US" dirty="0"/>
          </a:p>
        </p:txBody>
      </p:sp>
      <p:pic>
        <p:nvPicPr>
          <p:cNvPr id="14" name="Picture 2" descr="http://fridayprofgroup.files.wordpress.com/2011/06/email.jpg?w=468&amp;h=4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474" y="1600200"/>
            <a:ext cx="1346662" cy="13696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967" y="2257354"/>
            <a:ext cx="3530362" cy="552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70899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Communication &amp; Support Expectations</a:t>
            </a:r>
            <a:endParaRPr lang="en-US" b="1" dirty="0"/>
          </a:p>
        </p:txBody>
      </p:sp>
      <p:sp>
        <p:nvSpPr>
          <p:cNvPr id="3" name="Content Placeholder 2"/>
          <p:cNvSpPr>
            <a:spLocks noGrp="1"/>
          </p:cNvSpPr>
          <p:nvPr>
            <p:ph sz="half" idx="1"/>
          </p:nvPr>
        </p:nvSpPr>
        <p:spPr>
          <a:xfrm>
            <a:off x="457199" y="1600200"/>
            <a:ext cx="8429625" cy="4525963"/>
          </a:xfrm>
        </p:spPr>
        <p:txBody>
          <a:bodyPr/>
          <a:lstStyle/>
          <a:p>
            <a:r>
              <a:rPr lang="en-US" dirty="0" smtClean="0"/>
              <a:t>Communication updates will be sent from SDPSupport (</a:t>
            </a:r>
            <a:r>
              <a:rPr lang="en-US" dirty="0" smtClean="0">
                <a:hlinkClick r:id="rId3"/>
              </a:rPr>
              <a:t>sdpsupport@icarnegie.com</a:t>
            </a:r>
            <a:r>
              <a:rPr lang="en-US" dirty="0" smtClean="0"/>
              <a:t>)  </a:t>
            </a:r>
          </a:p>
          <a:p>
            <a:endParaRPr lang="en-US" dirty="0" smtClean="0"/>
          </a:p>
          <a:p>
            <a:r>
              <a:rPr lang="en-US" dirty="0" smtClean="0"/>
              <a:t>Piazza / eMail requests will be responded to within:</a:t>
            </a:r>
          </a:p>
          <a:p>
            <a:pPr lvl="1"/>
            <a:r>
              <a:rPr lang="en-US" dirty="0" smtClean="0"/>
              <a:t>24 hours (weekdays)</a:t>
            </a:r>
            <a:endParaRPr lang="en-US" dirty="0"/>
          </a:p>
          <a:p>
            <a:pPr lvl="1"/>
            <a:r>
              <a:rPr lang="en-US" dirty="0" smtClean="0"/>
              <a:t>48 hours (weekends)</a:t>
            </a:r>
          </a:p>
          <a:p>
            <a:endParaRPr lang="en-US" dirty="0" smtClean="0"/>
          </a:p>
          <a:p>
            <a:endParaRPr lang="en-US" dirty="0" smtClean="0"/>
          </a:p>
          <a:p>
            <a:endParaRPr lang="en-US" dirty="0"/>
          </a:p>
        </p:txBody>
      </p:sp>
    </p:spTree>
    <p:extLst>
      <p:ext uri="{BB962C8B-B14F-4D97-AF65-F5344CB8AC3E}">
        <p14:creationId xmlns:p14="http://schemas.microsoft.com/office/powerpoint/2010/main" val="413486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Using Piazza</a:t>
            </a:r>
            <a:endParaRPr lang="en-US" b="1" dirty="0"/>
          </a:p>
        </p:txBody>
      </p:sp>
      <p:sp>
        <p:nvSpPr>
          <p:cNvPr id="5" name="Rectangle 4"/>
          <p:cNvSpPr/>
          <p:nvPr/>
        </p:nvSpPr>
        <p:spPr>
          <a:xfrm>
            <a:off x="173421" y="1509236"/>
            <a:ext cx="8749862" cy="3293209"/>
          </a:xfrm>
          <a:prstGeom prst="rect">
            <a:avLst/>
          </a:prstGeom>
        </p:spPr>
        <p:txBody>
          <a:bodyPr wrap="square">
            <a:spAutoFit/>
          </a:bodyPr>
          <a:lstStyle/>
          <a:p>
            <a:pPr lvl="1"/>
            <a:r>
              <a:rPr lang="en-US" sz="2800" dirty="0" smtClean="0"/>
              <a:t>- Response time will be within 24-48 hours</a:t>
            </a:r>
          </a:p>
          <a:p>
            <a:pPr lvl="1"/>
            <a:endParaRPr lang="en-US" sz="800" dirty="0" smtClean="0"/>
          </a:p>
          <a:p>
            <a:pPr lvl="1"/>
            <a:r>
              <a:rPr lang="en-US" sz="2800" dirty="0" smtClean="0"/>
              <a:t>- Questions </a:t>
            </a:r>
            <a:r>
              <a:rPr lang="en-US" sz="2800" dirty="0"/>
              <a:t>and comments are public</a:t>
            </a:r>
          </a:p>
          <a:p>
            <a:pPr lvl="1"/>
            <a:endParaRPr lang="en-US" sz="800" dirty="0" smtClean="0"/>
          </a:p>
          <a:p>
            <a:pPr lvl="1"/>
            <a:r>
              <a:rPr lang="en-US" sz="2800" dirty="0" smtClean="0"/>
              <a:t>- Cannot </a:t>
            </a:r>
            <a:r>
              <a:rPr lang="en-US" sz="2800" dirty="0"/>
              <a:t>anonymously post</a:t>
            </a:r>
          </a:p>
          <a:p>
            <a:pPr lvl="1"/>
            <a:endParaRPr lang="en-US" sz="800" dirty="0" smtClean="0"/>
          </a:p>
          <a:p>
            <a:pPr lvl="1"/>
            <a:r>
              <a:rPr lang="en-US" sz="2800" dirty="0" smtClean="0"/>
              <a:t>- </a:t>
            </a:r>
            <a:r>
              <a:rPr lang="en-US" sz="2800" i="1" dirty="0" smtClean="0"/>
              <a:t>Private </a:t>
            </a:r>
            <a:r>
              <a:rPr lang="en-US" sz="2800" dirty="0" smtClean="0"/>
              <a:t>messages are only viewable by iCarnegie staff</a:t>
            </a:r>
          </a:p>
          <a:p>
            <a:pPr marL="914400" lvl="1" indent="-457200">
              <a:buFontTx/>
              <a:buChar char="-"/>
            </a:pPr>
            <a:endParaRPr lang="en-US" sz="800" dirty="0" smtClean="0"/>
          </a:p>
          <a:p>
            <a:pPr marL="914400" lvl="1" indent="-457200">
              <a:buFontTx/>
              <a:buChar char="-"/>
            </a:pPr>
            <a:r>
              <a:rPr lang="en-US" sz="2800" dirty="0" smtClean="0"/>
              <a:t>Piazza etiquette</a:t>
            </a:r>
          </a:p>
          <a:p>
            <a:pPr marL="914400" lvl="1" indent="-457200">
              <a:buFontTx/>
              <a:buChar char="-"/>
            </a:pPr>
            <a:endParaRPr lang="en-US" sz="800" dirty="0" smtClean="0"/>
          </a:p>
          <a:p>
            <a:pPr marL="914400" lvl="1" indent="-457200">
              <a:buFontTx/>
              <a:buChar char="-"/>
            </a:pPr>
            <a:r>
              <a:rPr lang="en-US" sz="2800" dirty="0" smtClean="0"/>
              <a:t>Piazza = collaboration</a:t>
            </a:r>
            <a:endParaRPr lang="en-US" sz="2800" dirty="0"/>
          </a:p>
        </p:txBody>
      </p:sp>
    </p:spTree>
    <p:extLst>
      <p:ext uri="{BB962C8B-B14F-4D97-AF65-F5344CB8AC3E}">
        <p14:creationId xmlns:p14="http://schemas.microsoft.com/office/powerpoint/2010/main" val="1555477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Using SDPSupport email</a:t>
            </a:r>
            <a:endParaRPr lang="en-US" b="1" dirty="0"/>
          </a:p>
        </p:txBody>
      </p:sp>
      <p:sp>
        <p:nvSpPr>
          <p:cNvPr id="3" name="Content Placeholder 2"/>
          <p:cNvSpPr>
            <a:spLocks noGrp="1"/>
          </p:cNvSpPr>
          <p:nvPr>
            <p:ph sz="half" idx="1"/>
          </p:nvPr>
        </p:nvSpPr>
        <p:spPr>
          <a:xfrm>
            <a:off x="457199" y="1600200"/>
            <a:ext cx="8372475" cy="4525963"/>
          </a:xfrm>
        </p:spPr>
        <p:txBody>
          <a:bodyPr/>
          <a:lstStyle/>
          <a:p>
            <a:r>
              <a:rPr lang="en-US" dirty="0" smtClean="0"/>
              <a:t>Email – </a:t>
            </a:r>
            <a:r>
              <a:rPr lang="en-US" dirty="0" smtClean="0">
                <a:hlinkClick r:id="rId2"/>
              </a:rPr>
              <a:t>sdpsupport@icarnegie.com</a:t>
            </a:r>
            <a:r>
              <a:rPr lang="en-US" dirty="0" smtClean="0"/>
              <a:t> </a:t>
            </a:r>
            <a:endParaRPr lang="en-US" dirty="0"/>
          </a:p>
          <a:p>
            <a:pPr lvl="1"/>
            <a:r>
              <a:rPr lang="en-US" dirty="0"/>
              <a:t>24-48 hour response</a:t>
            </a:r>
          </a:p>
          <a:p>
            <a:pPr lvl="1"/>
            <a:r>
              <a:rPr lang="en-US" dirty="0"/>
              <a:t>Message is private to </a:t>
            </a:r>
            <a:r>
              <a:rPr lang="en-US" dirty="0" smtClean="0"/>
              <a:t>iCarnegie</a:t>
            </a:r>
          </a:p>
          <a:p>
            <a:pPr lvl="1"/>
            <a:r>
              <a:rPr lang="en-US" dirty="0" smtClean="0"/>
              <a:t>Be specific</a:t>
            </a:r>
          </a:p>
          <a:p>
            <a:pPr lvl="2"/>
            <a:r>
              <a:rPr lang="en-US" dirty="0" smtClean="0"/>
              <a:t>Include full name and university</a:t>
            </a:r>
          </a:p>
          <a:p>
            <a:pPr lvl="2"/>
            <a:r>
              <a:rPr lang="en-US" dirty="0" smtClean="0"/>
              <a:t>Course</a:t>
            </a:r>
          </a:p>
          <a:p>
            <a:pPr lvl="2"/>
            <a:r>
              <a:rPr lang="en-US" dirty="0" smtClean="0"/>
              <a:t>If applicable, list project/exercise</a:t>
            </a:r>
          </a:p>
          <a:p>
            <a:pPr lvl="2"/>
            <a:r>
              <a:rPr lang="en-US" dirty="0" smtClean="0"/>
              <a:t>Issue</a:t>
            </a:r>
          </a:p>
          <a:p>
            <a:pPr lvl="1"/>
            <a:r>
              <a:rPr lang="en-US" dirty="0" smtClean="0"/>
              <a:t>Send email in English to increase response time</a:t>
            </a:r>
          </a:p>
        </p:txBody>
      </p:sp>
    </p:spTree>
    <p:extLst>
      <p:ext uri="{BB962C8B-B14F-4D97-AF65-F5344CB8AC3E}">
        <p14:creationId xmlns:p14="http://schemas.microsoft.com/office/powerpoint/2010/main" val="601061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a:t>
            </a:r>
            <a:endParaRPr lang="en-US" b="1" dirty="0"/>
          </a:p>
        </p:txBody>
      </p:sp>
      <p:sp>
        <p:nvSpPr>
          <p:cNvPr id="3" name="Content Placeholder 2"/>
          <p:cNvSpPr>
            <a:spLocks noGrp="1"/>
          </p:cNvSpPr>
          <p:nvPr>
            <p:ph idx="1"/>
          </p:nvPr>
        </p:nvSpPr>
        <p:spPr>
          <a:xfrm>
            <a:off x="457200" y="1417638"/>
            <a:ext cx="8560676" cy="4708525"/>
          </a:xfrm>
        </p:spPr>
        <p:txBody>
          <a:bodyPr>
            <a:normAutofit fontScale="92500" lnSpcReduction="10000"/>
          </a:bodyPr>
          <a:lstStyle/>
          <a:p>
            <a:r>
              <a:rPr lang="en-US" dirty="0" smtClean="0"/>
              <a:t>Log into </a:t>
            </a:r>
            <a:r>
              <a:rPr lang="en-US" dirty="0" smtClean="0"/>
              <a:t>Moodle</a:t>
            </a:r>
          </a:p>
          <a:p>
            <a:pPr lvl="1"/>
            <a:r>
              <a:rPr lang="en-US" dirty="0" smtClean="0">
                <a:hlinkClick r:id="rId2"/>
              </a:rPr>
              <a:t>http://moodle.icarnegie.com</a:t>
            </a:r>
            <a:r>
              <a:rPr lang="en-US" dirty="0" smtClean="0"/>
              <a:t> </a:t>
            </a:r>
            <a:endParaRPr lang="en-US" dirty="0" smtClean="0"/>
          </a:p>
          <a:p>
            <a:endParaRPr lang="en-US" dirty="0" smtClean="0"/>
          </a:p>
          <a:p>
            <a:r>
              <a:rPr lang="en-US" dirty="0" smtClean="0"/>
              <a:t>Begin reviewing the course</a:t>
            </a:r>
          </a:p>
          <a:p>
            <a:pPr lvl="1"/>
            <a:r>
              <a:rPr lang="en-US" dirty="0" smtClean="0"/>
              <a:t>Project 01</a:t>
            </a:r>
          </a:p>
          <a:p>
            <a:pPr lvl="1"/>
            <a:r>
              <a:rPr lang="en-US" dirty="0" smtClean="0"/>
              <a:t>Project </a:t>
            </a:r>
            <a:r>
              <a:rPr lang="en-US" dirty="0" smtClean="0"/>
              <a:t>02 and/or</a:t>
            </a:r>
            <a:endParaRPr lang="en-US" dirty="0" smtClean="0"/>
          </a:p>
          <a:p>
            <a:pPr lvl="1"/>
            <a:r>
              <a:rPr lang="en-US" dirty="0" smtClean="0"/>
              <a:t>Project 03</a:t>
            </a:r>
          </a:p>
          <a:p>
            <a:endParaRPr lang="en-US" dirty="0" smtClean="0"/>
          </a:p>
          <a:p>
            <a:r>
              <a:rPr lang="en-US" dirty="0" smtClean="0"/>
              <a:t>Questions? </a:t>
            </a:r>
          </a:p>
          <a:p>
            <a:pPr lvl="1"/>
            <a:r>
              <a:rPr lang="en-US" dirty="0" smtClean="0"/>
              <a:t>Begin using Piazza</a:t>
            </a:r>
          </a:p>
        </p:txBody>
      </p:sp>
    </p:spTree>
    <p:extLst>
      <p:ext uri="{BB962C8B-B14F-4D97-AF65-F5344CB8AC3E}">
        <p14:creationId xmlns:p14="http://schemas.microsoft.com/office/powerpoint/2010/main" val="3582361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LMS Overview</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46" y="1242765"/>
            <a:ext cx="8964857" cy="49272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3284" y="1573619"/>
            <a:ext cx="8229600" cy="4525963"/>
          </a:xfrm>
        </p:spPr>
        <p:txBody>
          <a:bodyPr/>
          <a:lstStyle/>
          <a:p>
            <a:endParaRPr lang="en-US" dirty="0" smtClean="0"/>
          </a:p>
          <a:p>
            <a:endParaRPr lang="en-US" dirty="0"/>
          </a:p>
          <a:p>
            <a:r>
              <a:rPr lang="en-US" b="1" dirty="0" smtClean="0"/>
              <a:t>What is an LMS?</a:t>
            </a:r>
          </a:p>
          <a:p>
            <a:r>
              <a:rPr lang="en-US" b="1" dirty="0" smtClean="0"/>
              <a:t>What is Moodle?</a:t>
            </a:r>
          </a:p>
          <a:p>
            <a:r>
              <a:rPr lang="en-US" b="1" dirty="0" smtClean="0"/>
              <a:t>What is Trestle?</a:t>
            </a:r>
          </a:p>
          <a:p>
            <a:r>
              <a:rPr lang="en-US" b="1" dirty="0" smtClean="0"/>
              <a:t>Starting out in Moodle</a:t>
            </a:r>
          </a:p>
          <a:p>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8588650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n image of a nice clock with time for questions Stock Photo - 9751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914" y="1682324"/>
            <a:ext cx="4607000" cy="3455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3"/>
          <p:cNvSpPr txBox="1"/>
          <p:nvPr/>
        </p:nvSpPr>
        <p:spPr>
          <a:xfrm>
            <a:off x="3200399" y="786809"/>
            <a:ext cx="2572307" cy="646331"/>
          </a:xfrm>
          <a:prstGeom prst="rect">
            <a:avLst/>
          </a:prstGeom>
          <a:noFill/>
        </p:spPr>
        <p:txBody>
          <a:bodyPr wrap="none" rtlCol="0">
            <a:spAutoFit/>
          </a:bodyPr>
          <a:lstStyle/>
          <a:p>
            <a:r>
              <a:rPr lang="en-US" sz="3600" b="1" dirty="0" smtClean="0"/>
              <a:t>Open Forum</a:t>
            </a:r>
            <a:endParaRPr lang="en-US" sz="3600" b="1" dirty="0"/>
          </a:p>
        </p:txBody>
      </p:sp>
    </p:spTree>
    <p:extLst>
      <p:ext uri="{BB962C8B-B14F-4D97-AF65-F5344CB8AC3E}">
        <p14:creationId xmlns:p14="http://schemas.microsoft.com/office/powerpoint/2010/main" val="62288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Access &amp; Navigation </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90" y="1223785"/>
            <a:ext cx="8838055" cy="43936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088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Structure</a:t>
            </a:r>
            <a:endParaRPr lang="en-US" b="1" dirty="0"/>
          </a:p>
        </p:txBody>
      </p:sp>
      <p:sp>
        <p:nvSpPr>
          <p:cNvPr id="3" name="Content Placeholder 2"/>
          <p:cNvSpPr>
            <a:spLocks noGrp="1"/>
          </p:cNvSpPr>
          <p:nvPr>
            <p:ph sz="half" idx="1"/>
          </p:nvPr>
        </p:nvSpPr>
        <p:spPr>
          <a:xfrm>
            <a:off x="457200" y="1463160"/>
            <a:ext cx="5134734" cy="3073670"/>
          </a:xfrm>
        </p:spPr>
        <p:txBody>
          <a:bodyPr>
            <a:normAutofit fontScale="92500" lnSpcReduction="20000"/>
          </a:bodyPr>
          <a:lstStyle/>
          <a:p>
            <a:pPr marL="0" indent="0">
              <a:buNone/>
            </a:pPr>
            <a:r>
              <a:rPr lang="en-US" dirty="0" smtClean="0"/>
              <a:t>Each course contains activities:</a:t>
            </a:r>
          </a:p>
          <a:p>
            <a:pPr>
              <a:buFontTx/>
              <a:buChar char="-"/>
            </a:pPr>
            <a:r>
              <a:rPr lang="en-US" dirty="0" smtClean="0"/>
              <a:t>Projects</a:t>
            </a:r>
          </a:p>
          <a:p>
            <a:pPr>
              <a:buFontTx/>
              <a:buChar char="-"/>
            </a:pPr>
            <a:r>
              <a:rPr lang="en-US" dirty="0" smtClean="0"/>
              <a:t>Exercises</a:t>
            </a:r>
          </a:p>
          <a:p>
            <a:pPr>
              <a:buFontTx/>
              <a:buChar char="-"/>
            </a:pPr>
            <a:r>
              <a:rPr lang="en-US" dirty="0" smtClean="0"/>
              <a:t>Assessments</a:t>
            </a:r>
          </a:p>
          <a:p>
            <a:r>
              <a:rPr lang="en-US" dirty="0"/>
              <a:t>Course Hierarchy consists of:</a:t>
            </a:r>
            <a:endParaRPr lang="en-US" sz="7600" dirty="0"/>
          </a:p>
          <a:p>
            <a:pPr lvl="2"/>
            <a:r>
              <a:rPr lang="en-US" dirty="0"/>
              <a:t>Course</a:t>
            </a:r>
            <a:endParaRPr lang="en-US" sz="6000" dirty="0"/>
          </a:p>
          <a:p>
            <a:pPr lvl="3"/>
            <a:r>
              <a:rPr lang="en-US" dirty="0"/>
              <a:t>Project</a:t>
            </a:r>
          </a:p>
          <a:p>
            <a:pPr lvl="4"/>
            <a:r>
              <a:rPr lang="en-US" dirty="0"/>
              <a:t>Class</a:t>
            </a:r>
          </a:p>
          <a:p>
            <a:pPr lvl="5"/>
            <a:r>
              <a:rPr lang="en-US" dirty="0"/>
              <a:t>Exercises</a:t>
            </a:r>
          </a:p>
          <a:p>
            <a:pPr marL="0" indent="0">
              <a:buNone/>
            </a:pPr>
            <a:endParaRPr lang="en-US" dirty="0" smtClean="0"/>
          </a:p>
          <a:p>
            <a:pPr>
              <a:buFontTx/>
              <a:buChar char="-"/>
            </a:pPr>
            <a:endParaRPr lang="en-US" dirty="0"/>
          </a:p>
          <a:p>
            <a:pPr>
              <a:buFontTx/>
              <a:buChar char="-"/>
            </a:pPr>
            <a:endParaRPr lang="en-US" dirty="0" smtClean="0"/>
          </a:p>
        </p:txBody>
      </p:sp>
      <p:pic>
        <p:nvPicPr>
          <p:cNvPr id="6" name="Picture 5" descr="Screen shot 2012-11-09 at 10.45.49 AM.png"/>
          <p:cNvPicPr>
            <a:picLocks noChangeAspect="1"/>
          </p:cNvPicPr>
          <p:nvPr/>
        </p:nvPicPr>
        <p:blipFill rotWithShape="1">
          <a:blip r:embed="rId3">
            <a:extLst>
              <a:ext uri="{28A0092B-C50C-407E-A947-70E740481C1C}">
                <a14:useLocalDpi xmlns:a14="http://schemas.microsoft.com/office/drawing/2010/main" val="0"/>
              </a:ext>
            </a:extLst>
          </a:blip>
          <a:srcRect r="7591"/>
          <a:stretch/>
        </p:blipFill>
        <p:spPr>
          <a:xfrm>
            <a:off x="6720549" y="439086"/>
            <a:ext cx="2252126" cy="5637150"/>
          </a:xfrm>
          <a:prstGeom prst="rect">
            <a:avLst/>
          </a:prstGeom>
        </p:spPr>
      </p:pic>
      <p:pic>
        <p:nvPicPr>
          <p:cNvPr id="7" name="Picture 6" descr="Screen shot 2012-11-09 at 10.45.5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8767" y="4673870"/>
            <a:ext cx="3958577" cy="1402366"/>
          </a:xfrm>
          <a:prstGeom prst="rect">
            <a:avLst/>
          </a:prstGeom>
        </p:spPr>
      </p:pic>
      <p:sp>
        <p:nvSpPr>
          <p:cNvPr id="8" name="Oval 7"/>
          <p:cNvSpPr/>
          <p:nvPr/>
        </p:nvSpPr>
        <p:spPr>
          <a:xfrm>
            <a:off x="2832516" y="5162058"/>
            <a:ext cx="1507629" cy="2558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Oval 8"/>
          <p:cNvSpPr/>
          <p:nvPr/>
        </p:nvSpPr>
        <p:spPr>
          <a:xfrm>
            <a:off x="6720550" y="439086"/>
            <a:ext cx="2252126" cy="587415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8" idx="6"/>
            <a:endCxn id="6" idx="1"/>
          </p:cNvCxnSpPr>
          <p:nvPr/>
        </p:nvCxnSpPr>
        <p:spPr>
          <a:xfrm flipV="1">
            <a:off x="4340145" y="3257661"/>
            <a:ext cx="2380404" cy="20323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7023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Documents</a:t>
            </a:r>
            <a:endParaRPr lang="en-US" b="1" dirty="0"/>
          </a:p>
        </p:txBody>
      </p:sp>
      <p:sp>
        <p:nvSpPr>
          <p:cNvPr id="3" name="Content Placeholder 2"/>
          <p:cNvSpPr>
            <a:spLocks noGrp="1"/>
          </p:cNvSpPr>
          <p:nvPr>
            <p:ph idx="1"/>
          </p:nvPr>
        </p:nvSpPr>
        <p:spPr>
          <a:xfrm>
            <a:off x="2286000" y="1323975"/>
            <a:ext cx="8229600" cy="4525963"/>
          </a:xfrm>
        </p:spPr>
        <p:txBody>
          <a:bodyPr>
            <a:normAutofit/>
          </a:bodyPr>
          <a:lstStyle/>
          <a:p>
            <a:pPr lvl="0"/>
            <a:r>
              <a:rPr lang="en-US" sz="2400" dirty="0"/>
              <a:t>Course Documents</a:t>
            </a:r>
            <a:endParaRPr lang="en-US" sz="7200" dirty="0"/>
          </a:p>
          <a:p>
            <a:pPr lvl="1"/>
            <a:r>
              <a:rPr lang="en-US" sz="2000" dirty="0"/>
              <a:t>Course Schedule</a:t>
            </a:r>
            <a:endParaRPr lang="en-US" sz="6000" dirty="0"/>
          </a:p>
          <a:p>
            <a:pPr lvl="1"/>
            <a:r>
              <a:rPr lang="en-US" sz="2000" dirty="0"/>
              <a:t>Course Syllabus</a:t>
            </a:r>
            <a:endParaRPr lang="en-US" sz="6000" dirty="0"/>
          </a:p>
          <a:p>
            <a:pPr lvl="1"/>
            <a:r>
              <a:rPr lang="en-US" sz="2000" dirty="0"/>
              <a:t>Course and Project Instructor </a:t>
            </a:r>
            <a:r>
              <a:rPr lang="en-US" sz="2000" dirty="0" smtClean="0"/>
              <a:t>Guide</a:t>
            </a:r>
          </a:p>
          <a:p>
            <a:pPr lvl="1"/>
            <a:r>
              <a:rPr lang="en-US" sz="2000" dirty="0" smtClean="0"/>
              <a:t>Course Grading Sheet</a:t>
            </a:r>
          </a:p>
          <a:p>
            <a:pPr lvl="1"/>
            <a:r>
              <a:rPr lang="en-US" sz="2000" dirty="0" smtClean="0"/>
              <a:t>Course Evaluation</a:t>
            </a:r>
          </a:p>
          <a:p>
            <a:pPr lvl="1"/>
            <a:r>
              <a:rPr lang="en-US" sz="2000" dirty="0" smtClean="0"/>
              <a:t>Course Student Guide</a:t>
            </a:r>
          </a:p>
          <a:p>
            <a:pPr lvl="1"/>
            <a:endParaRPr lang="en-US" sz="2000" dirty="0" smtClean="0"/>
          </a:p>
          <a:p>
            <a:pPr lvl="1"/>
            <a:endParaRPr lang="en-US" sz="2000" dirty="0" smtClean="0"/>
          </a:p>
          <a:p>
            <a:pPr lvl="1"/>
            <a:endParaRPr lang="en-US" sz="6000" dirty="0"/>
          </a:p>
          <a:p>
            <a:endParaRPr lang="en-US" sz="24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0752"/>
          <a:stretch/>
        </p:blipFill>
        <p:spPr bwMode="auto">
          <a:xfrm>
            <a:off x="1771650" y="4221162"/>
            <a:ext cx="4322827" cy="2105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2425699"/>
            <a:ext cx="1390650" cy="3590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5" idx="6"/>
          </p:cNvCxnSpPr>
          <p:nvPr/>
        </p:nvCxnSpPr>
        <p:spPr>
          <a:xfrm>
            <a:off x="1662961" y="3882964"/>
            <a:ext cx="3261464" cy="42233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5" name="Oval 4"/>
          <p:cNvSpPr/>
          <p:nvPr/>
        </p:nvSpPr>
        <p:spPr>
          <a:xfrm>
            <a:off x="365486" y="3672827"/>
            <a:ext cx="1297475" cy="42027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61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3197" y="2650098"/>
            <a:ext cx="3990306" cy="1143000"/>
          </a:xfrm>
        </p:spPr>
        <p:txBody>
          <a:bodyPr/>
          <a:lstStyle/>
          <a:p>
            <a:r>
              <a:rPr lang="en-US" b="1" dirty="0" smtClean="0"/>
              <a:t>Course Projects</a:t>
            </a:r>
            <a:endParaRPr lang="en-US" b="1" dirty="0"/>
          </a:p>
        </p:txBody>
      </p:sp>
      <p:pic>
        <p:nvPicPr>
          <p:cNvPr id="3" name="Picture 2" descr="Screen shot 2012-11-09 at 10.56.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96" y="92863"/>
            <a:ext cx="4774287" cy="6220380"/>
          </a:xfrm>
          <a:prstGeom prst="rect">
            <a:avLst/>
          </a:prstGeom>
        </p:spPr>
      </p:pic>
    </p:spTree>
    <p:extLst>
      <p:ext uri="{BB962C8B-B14F-4D97-AF65-F5344CB8AC3E}">
        <p14:creationId xmlns:p14="http://schemas.microsoft.com/office/powerpoint/2010/main" val="3880135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7661</TotalTime>
  <Words>3138</Words>
  <Application>Microsoft Office PowerPoint</Application>
  <PresentationFormat>On-screen Show (4:3)</PresentationFormat>
  <Paragraphs>660</Paragraphs>
  <Slides>50</Slides>
  <Notes>37</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Welcome to  SDP Training - Session 01  </vt:lpstr>
      <vt:lpstr>Agenda</vt:lpstr>
      <vt:lpstr>Next Training Cohort</vt:lpstr>
      <vt:lpstr>Training Session Dates</vt:lpstr>
      <vt:lpstr>LMS Overview</vt:lpstr>
      <vt:lpstr>Access &amp; Navigation </vt:lpstr>
      <vt:lpstr>Course Structure</vt:lpstr>
      <vt:lpstr>Course Documents</vt:lpstr>
      <vt:lpstr>Course Projects</vt:lpstr>
      <vt:lpstr>Project Materials</vt:lpstr>
      <vt:lpstr>Project Assessments</vt:lpstr>
      <vt:lpstr>Project Solutions</vt:lpstr>
      <vt:lpstr>Project Instructor Guides</vt:lpstr>
      <vt:lpstr>Instructor Training Resources</vt:lpstr>
      <vt:lpstr>Instructor Training Syllabus</vt:lpstr>
      <vt:lpstr>General Class Format and Setup</vt:lpstr>
      <vt:lpstr>SME Sessions   </vt:lpstr>
      <vt:lpstr>SDP Instructor Training Workbook  (for all courses)</vt:lpstr>
      <vt:lpstr>SDP Instructor Training Workbook  </vt:lpstr>
      <vt:lpstr>SDP05 – Architecture and Design</vt:lpstr>
      <vt:lpstr>SDP05 prerequisites </vt:lpstr>
      <vt:lpstr>SDP05 Session Schedule</vt:lpstr>
      <vt:lpstr>SDP05 Instructor Guide  Part 01 Schedule</vt:lpstr>
      <vt:lpstr>SDP05 Instructor Guide  Part 01 Schedule</vt:lpstr>
      <vt:lpstr>Additional SDP05 Notes</vt:lpstr>
      <vt:lpstr>Additional SDP05 Notes</vt:lpstr>
      <vt:lpstr>SDP06 - DATABASE AND CLIENT/SERVER APPLICATIONS</vt:lpstr>
      <vt:lpstr>SDP06 prerequisites   </vt:lpstr>
      <vt:lpstr>Software Requirements</vt:lpstr>
      <vt:lpstr>SDP06 Session Schedule</vt:lpstr>
      <vt:lpstr>SDP06 Instructor Guide  Part 01 Schedule</vt:lpstr>
      <vt:lpstr>SDP06 Instructor Guide  Part 01 Schedule</vt:lpstr>
      <vt:lpstr>SDP07 – HUMAN COMPUTER INTERACTION AND COMMUNICATION</vt:lpstr>
      <vt:lpstr>SDP07 prerequisites   </vt:lpstr>
      <vt:lpstr>SDP07 Session Schedule</vt:lpstr>
      <vt:lpstr>SDP07 Instructor Guide  Part 01 Schedule</vt:lpstr>
      <vt:lpstr>SDP07 Instructor Guide  Part 01 Schedule</vt:lpstr>
      <vt:lpstr>Additional SDP07 Notes</vt:lpstr>
      <vt:lpstr>SDP08 – PROJECT MANAGEMENT</vt:lpstr>
      <vt:lpstr>SDP08 prerequisites   </vt:lpstr>
      <vt:lpstr>Software Requirements</vt:lpstr>
      <vt:lpstr>SDP08 Session Schedule</vt:lpstr>
      <vt:lpstr>SDP08 Instructor Guide  Part 01 Schedule</vt:lpstr>
      <vt:lpstr>SDP08 Instructor Guide  Part 01 Schedule</vt:lpstr>
      <vt:lpstr>Support Contacts</vt:lpstr>
      <vt:lpstr>Communication &amp; Support Expectations</vt:lpstr>
      <vt:lpstr>Using Piazza</vt:lpstr>
      <vt:lpstr>Using SDPSupport email</vt:lpstr>
      <vt:lpstr>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Shadowing</dc:title>
  <dc:creator>Melinda Kulick</dc:creator>
  <cp:lastModifiedBy>CathyWork</cp:lastModifiedBy>
  <cp:revision>187</cp:revision>
  <dcterms:created xsi:type="dcterms:W3CDTF">2012-10-19T19:05:24Z</dcterms:created>
  <dcterms:modified xsi:type="dcterms:W3CDTF">2012-11-16T20:29:03Z</dcterms:modified>
</cp:coreProperties>
</file>